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5" r:id="rId6"/>
    <p:sldId id="273" r:id="rId7"/>
    <p:sldId id="274" r:id="rId8"/>
    <p:sldId id="264" r:id="rId9"/>
    <p:sldId id="266" r:id="rId10"/>
    <p:sldId id="275" r:id="rId11"/>
    <p:sldId id="271" r:id="rId12"/>
    <p:sldId id="263" r:id="rId13"/>
    <p:sldId id="267" r:id="rId14"/>
    <p:sldId id="270" r:id="rId15"/>
    <p:sldId id="269" r:id="rId16"/>
    <p:sldId id="268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902EDD5C-FFCE-432F-9DB9-6821DC069419}">
          <p14:sldIdLst>
            <p14:sldId id="256"/>
          </p14:sldIdLst>
        </p14:section>
        <p14:section name="Section sans titre" id="{1E66C8DE-0A70-40EB-A7D2-50C3AE559476}">
          <p14:sldIdLst>
            <p14:sldId id="260"/>
            <p14:sldId id="261"/>
            <p14:sldId id="262"/>
            <p14:sldId id="265"/>
            <p14:sldId id="264"/>
            <p14:sldId id="266"/>
            <p14:sldId id="263"/>
            <p14:sldId id="267"/>
            <p14:sldId id="270"/>
            <p14:sldId id="269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125" y="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D598-381B-4957-BF9A-D288A52CF6F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3F3B-F6A3-49BC-A2C5-DD093B9FBC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985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3F3B-F6A3-49BC-A2C5-DD093B9FBCC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 U</a:t>
            </a:r>
            <a:r>
              <a:rPr lang="fr-FR" b="0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 jeu de courte durée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est proposé </a:t>
            </a:r>
            <a:r>
              <a:rPr lang="fr-FR" strike="sngStrike" dirty="0" smtClean="0">
                <a:solidFill>
                  <a:schemeClr val="tx2">
                    <a:lumMod val="50000"/>
                  </a:schemeClr>
                </a:solidFill>
              </a:rPr>
              <a:t>mettant en valeur les enjeux de chaque soin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(« rester immobile » pour l’IRM, « le déshabillage » pour le bloc,…). Comprendre les étapes,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3F3B-F6A3-49BC-A2C5-DD093B9FBCC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047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3F3B-F6A3-49BC-A2C5-DD093B9FBCC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48E2D9-691F-4A2C-B0EE-6C272FEB9616}" type="datetimeFigureOut">
              <a:rPr lang="fr-FR" smtClean="0"/>
              <a:pPr/>
              <a:t>10/10/2019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C6DAA9-CD35-443A-AA5C-DE5708D7F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MG_3682.MOV" TargetMode="External"/><Relationship Id="rId2" Type="http://schemas.openxmlformats.org/officeDocument/2006/relationships/hyperlink" Target="IMG_3676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IMG_3683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6956253" cy="2391130"/>
          </a:xfrm>
        </p:spPr>
        <p:txBody>
          <a:bodyPr/>
          <a:lstStyle/>
          <a:p>
            <a:pPr algn="ctr">
              <a:buNone/>
            </a:pPr>
            <a:r>
              <a:rPr lang="fr-FR" sz="48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Moins peur, moins mal grâce aux nouvelles technologies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Groupe des Référents Douleur du Pôle Médico-chirurgical de Pédiatrie, Hôpitaux Universitaires de Strasbourg</a:t>
            </a:r>
            <a:r>
              <a:rPr lang="fr-FR" sz="1600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229200"/>
            <a:ext cx="11715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3108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6572200" cy="468052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 </a:t>
            </a:r>
            <a:r>
              <a:rPr lang="fr-FR" sz="2400" dirty="0" smtClean="0"/>
              <a:t>L’enfant est concentré, les parents filment.     L’enfant est fier, content.</a:t>
            </a:r>
          </a:p>
          <a:p>
            <a:endParaRPr lang="fr-FR" sz="2400" dirty="0" smtClean="0"/>
          </a:p>
          <a:p>
            <a:r>
              <a:rPr lang="fr-FR" sz="2400" dirty="0" smtClean="0"/>
              <a:t> Arrivée devant l’entrée du bloc opératoire: séparation d’avec les parents; pause bisou. Relais pris par l’équipe du bloc (IADE, IBODE, médecin anesthésiste).</a:t>
            </a:r>
          </a:p>
          <a:p>
            <a:endParaRPr lang="fr-FR" sz="2400" dirty="0" smtClean="0"/>
          </a:p>
          <a:p>
            <a:r>
              <a:rPr lang="fr-FR" sz="2400" dirty="0" smtClean="0"/>
              <a:t> En voiture jusqu’à la salle d’opération.</a:t>
            </a:r>
          </a:p>
          <a:p>
            <a:pPr>
              <a:buNone/>
            </a:pPr>
            <a:endParaRPr lang="fr-FR" dirty="0" smtClean="0"/>
          </a:p>
          <a:p>
            <a:r>
              <a:rPr lang="fr-FR" sz="1500" dirty="0" smtClean="0">
                <a:hlinkClick r:id="rId2" action="ppaction://hlinkfile"/>
              </a:rPr>
              <a:t>IMG_3676.MOV</a:t>
            </a:r>
            <a:endParaRPr lang="fr-FR" sz="1500" dirty="0" smtClean="0"/>
          </a:p>
          <a:p>
            <a:r>
              <a:rPr lang="fr-FR" sz="1500" dirty="0" smtClean="0">
                <a:hlinkClick r:id="rId3" action="ppaction://hlinkfile"/>
              </a:rPr>
              <a:t>IMG_3682.MOV</a:t>
            </a:r>
            <a:endParaRPr lang="fr-FR" sz="1500" dirty="0" smtClean="0"/>
          </a:p>
          <a:p>
            <a:r>
              <a:rPr lang="fr-FR" sz="1500" dirty="0" smtClean="0">
                <a:hlinkClick r:id="rId4" action="ppaction://hlinkfile"/>
              </a:rPr>
              <a:t>IMG_3683.MOV</a:t>
            </a:r>
            <a:endParaRPr lang="fr-FR" sz="15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6788224" cy="435366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Le jeu l’emporte sur la peur. Baisse significative des prémédications.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Si pas d’utilisation possible de la voiture alors l’enfant marche jusqu’au bloc ou porté par ses parents.</a:t>
            </a:r>
          </a:p>
          <a:p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Perspective : déploiement dans d’autres services de chirurgie, de médecine.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6864" cy="11430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YGIH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3.0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5" t="8395" r="24575" b="12257"/>
          <a:stretch/>
        </p:blipFill>
        <p:spPr>
          <a:xfrm>
            <a:off x="5868144" y="4653136"/>
            <a:ext cx="2162895" cy="186217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27584" y="1475656"/>
            <a:ext cx="7776864" cy="439248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 Objectif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Améliorer la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communication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et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l'information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auprès de l'enfant hospitalisé et de ses parents. </a:t>
            </a: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En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utilisant la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distraction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,  l’outil informatique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a pour but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de rassurer l'enfant et ses parents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par rapport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à son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parcours de soin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et de diminuer l’anxiété et la douleur induite par les soins.</a:t>
            </a:r>
          </a:p>
        </p:txBody>
      </p:sp>
    </p:spTree>
    <p:extLst>
      <p:ext uri="{BB962C8B-B14F-4D97-AF65-F5344CB8AC3E}">
        <p14:creationId xmlns:p14="http://schemas.microsoft.com/office/powerpoint/2010/main" xmlns="" val="301765151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3569" y="692696"/>
            <a:ext cx="7776863" cy="3552982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tabLst>
                <a:tab pos="363538" algn="l"/>
              </a:tabLst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La première étape : </a:t>
            </a:r>
            <a:r>
              <a:rPr lang="fr-FR" sz="2200" b="1" dirty="0">
                <a:solidFill>
                  <a:schemeClr val="tx2">
                    <a:lumMod val="50000"/>
                  </a:schemeClr>
                </a:solidFill>
              </a:rPr>
              <a:t>la conception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de l’application suite à notre participation au Hacking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Health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Camp 2015 (évènement qui réunit des professionnels de santé et des développeurs informatiques, designers,…).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 6" descr="C:\Users\Claire-Charlotte\Dropbox\Projet Lud'hôpital\logo_arame.jpg">
            <a:extLst>
              <a:ext uri="{FF2B5EF4-FFF2-40B4-BE49-F238E27FC236}">
                <a16:creationId xmlns="" xmlns:a16="http://schemas.microsoft.com/office/drawing/2014/main" id="{0DF40B39-4B23-4242-AD4D-5F248FC3902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2232248" cy="1206497"/>
          </a:xfrm>
          <a:prstGeom prst="rect">
            <a:avLst/>
          </a:prstGeom>
          <a:noFill/>
        </p:spPr>
      </p:pic>
      <p:pic>
        <p:nvPicPr>
          <p:cNvPr id="8" name="Image 7" descr="logo Franck un rayon de soleil.png">
            <a:extLst>
              <a:ext uri="{FF2B5EF4-FFF2-40B4-BE49-F238E27FC236}">
                <a16:creationId xmlns="" xmlns:a16="http://schemas.microsoft.com/office/drawing/2014/main" id="{1D306324-24F9-450E-AA9D-D46535CC17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3789040"/>
            <a:ext cx="1728192" cy="870296"/>
          </a:xfrm>
          <a:prstGeom prst="rect">
            <a:avLst/>
          </a:prstGeom>
        </p:spPr>
      </p:pic>
      <p:pic>
        <p:nvPicPr>
          <p:cNvPr id="9" name="Image 8" descr="C:\Users\Claire-Charlotte\Dropbox\Projet Lud'hôpital\logo Pontolinkforlife.png">
            <a:extLst>
              <a:ext uri="{FF2B5EF4-FFF2-40B4-BE49-F238E27FC236}">
                <a16:creationId xmlns="" xmlns:a16="http://schemas.microsoft.com/office/drawing/2014/main" id="{CFFF2E34-AC3B-4ECF-A1F6-842289560E9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1440160" cy="792088"/>
          </a:xfrm>
          <a:prstGeom prst="rect">
            <a:avLst/>
          </a:prstGeom>
          <a:noFill/>
        </p:spPr>
      </p:pic>
      <p:pic>
        <p:nvPicPr>
          <p:cNvPr id="10" name="Image 9" descr="logo.rotary club.jpg">
            <a:extLst>
              <a:ext uri="{FF2B5EF4-FFF2-40B4-BE49-F238E27FC236}">
                <a16:creationId xmlns="" xmlns:a16="http://schemas.microsoft.com/office/drawing/2014/main" id="{E6F0F77F-D0D0-48A3-A377-E24971EFDC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0232" y="4941168"/>
            <a:ext cx="1656184" cy="438248"/>
          </a:xfrm>
          <a:prstGeom prst="rect">
            <a:avLst/>
          </a:prstGeom>
        </p:spPr>
      </p:pic>
      <p:pic>
        <p:nvPicPr>
          <p:cNvPr id="11" name="Image 10" descr="Capture Rotary Kronthal.PNG">
            <a:extLst>
              <a:ext uri="{FF2B5EF4-FFF2-40B4-BE49-F238E27FC236}">
                <a16:creationId xmlns="" xmlns:a16="http://schemas.microsoft.com/office/drawing/2014/main" id="{D3F8CC33-732C-45A3-9438-5D6A1320D0F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9832" y="4869160"/>
            <a:ext cx="2088232" cy="404893"/>
          </a:xfrm>
          <a:prstGeom prst="rect">
            <a:avLst/>
          </a:prstGeom>
        </p:spPr>
      </p:pic>
      <p:pic>
        <p:nvPicPr>
          <p:cNvPr id="12" name="Image 11" descr="logo-hacking-health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7904" y="5445224"/>
            <a:ext cx="3455368" cy="664079"/>
          </a:xfrm>
          <a:prstGeom prst="rect">
            <a:avLst/>
          </a:prstGeom>
        </p:spPr>
      </p:pic>
      <p:pic>
        <p:nvPicPr>
          <p:cNvPr id="6146" name="Picture 2" descr="http://ludus-academie.fr/wp-content/uploads/2016/01/LogoLudusAcademie-sansfo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636912"/>
            <a:ext cx="2485131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0040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3569" y="836712"/>
            <a:ext cx="7776863" cy="5832648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tabLst>
                <a:tab pos="363538" algn="l"/>
              </a:tabLst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La 2</a:t>
            </a:r>
            <a:r>
              <a:rPr lang="fr-FR" sz="2200" baseline="300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étape a été </a:t>
            </a:r>
            <a:r>
              <a:rPr lang="fr-FR" sz="2200" b="1" dirty="0">
                <a:solidFill>
                  <a:schemeClr val="tx2">
                    <a:lumMod val="50000"/>
                  </a:schemeClr>
                </a:solidFill>
              </a:rPr>
              <a:t>la présentation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de l’application sur tablette dans </a:t>
            </a:r>
            <a:r>
              <a:rPr lang="fr-FR" sz="2200" b="1" dirty="0">
                <a:solidFill>
                  <a:schemeClr val="tx2">
                    <a:lumMod val="50000"/>
                  </a:schemeClr>
                </a:solidFill>
              </a:rPr>
              <a:t>deux services « tests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 »: </a:t>
            </a:r>
          </a:p>
          <a:p>
            <a:pPr marL="617220" lvl="2" indent="-342900">
              <a:spcBef>
                <a:spcPts val="600"/>
              </a:spcBef>
              <a:spcAft>
                <a:spcPts val="600"/>
              </a:spcAft>
              <a:buNone/>
              <a:tabLst>
                <a:tab pos="363538" algn="l"/>
              </a:tabLst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- Plusieurs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tablettes sont opérationnelles et permettent aux soignants des services de chirurgie et d’hémato-oncologie pédiatrique d’accompagner les patients et leurs familles </a:t>
            </a:r>
            <a:endParaRPr lang="fr-FR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17220" lvl="2" indent="-342900">
              <a:spcBef>
                <a:spcPts val="600"/>
              </a:spcBef>
              <a:spcAft>
                <a:spcPts val="600"/>
              </a:spcAft>
              <a:buNone/>
              <a:tabLst>
                <a:tab pos="363538" algn="l"/>
              </a:tabLst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- 3 catégories de soins sont abordées : </a:t>
            </a:r>
          </a:p>
          <a:p>
            <a:pPr marL="617220" lvl="2" indent="-342900">
              <a:spcBef>
                <a:spcPts val="600"/>
              </a:spcBef>
              <a:spcAft>
                <a:spcPts val="600"/>
              </a:spcAft>
              <a:buNone/>
              <a:tabLst>
                <a:tab pos="363538" algn="l"/>
              </a:tabLst>
            </a:pPr>
            <a:r>
              <a:rPr lang="fr-FR" sz="2200" dirty="0" smtClean="0">
                <a:solidFill>
                  <a:schemeClr val="tx1"/>
                </a:solidFill>
              </a:rPr>
              <a:t>◊ les soins </a:t>
            </a:r>
            <a:r>
              <a:rPr lang="fr-FR" sz="2200" dirty="0">
                <a:solidFill>
                  <a:schemeClr val="tx1"/>
                </a:solidFill>
              </a:rPr>
              <a:t>douloureux : la prise de sang/pose de voie veineuse périphérique 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617220" lvl="2" indent="-342900">
              <a:spcBef>
                <a:spcPts val="600"/>
              </a:spcBef>
              <a:spcAft>
                <a:spcPts val="600"/>
              </a:spcAft>
              <a:buNone/>
              <a:tabLst>
                <a:tab pos="363538" algn="l"/>
              </a:tabLst>
            </a:pPr>
            <a:r>
              <a:rPr lang="fr-FR" sz="2200" dirty="0" smtClean="0">
                <a:solidFill>
                  <a:schemeClr val="tx1"/>
                </a:solidFill>
              </a:rPr>
              <a:t>◊ l’imagerie</a:t>
            </a:r>
            <a:r>
              <a:rPr lang="fr-FR" sz="2200" dirty="0">
                <a:solidFill>
                  <a:schemeClr val="tx1"/>
                </a:solidFill>
              </a:rPr>
              <a:t> : la radiographie standard, l’échographie, l’IRM et le scanner, 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617220" lvl="2" indent="-342900">
              <a:spcBef>
                <a:spcPts val="600"/>
              </a:spcBef>
              <a:spcAft>
                <a:spcPts val="600"/>
              </a:spcAft>
              <a:buNone/>
              <a:tabLst>
                <a:tab pos="363538" algn="l"/>
              </a:tabLst>
            </a:pPr>
            <a:r>
              <a:rPr lang="fr-FR" sz="2200" dirty="0" smtClean="0">
                <a:solidFill>
                  <a:schemeClr val="tx1"/>
                </a:solidFill>
              </a:rPr>
              <a:t>◊ l’arrivée </a:t>
            </a:r>
            <a:r>
              <a:rPr lang="fr-FR" sz="2200" dirty="0">
                <a:solidFill>
                  <a:schemeClr val="tx1"/>
                </a:solidFill>
              </a:rPr>
              <a:t>au bloc opératoire. </a:t>
            </a:r>
          </a:p>
        </p:txBody>
      </p:sp>
    </p:spTree>
    <p:extLst>
      <p:ext uri="{BB962C8B-B14F-4D97-AF65-F5344CB8AC3E}">
        <p14:creationId xmlns:p14="http://schemas.microsoft.com/office/powerpoint/2010/main" xmlns="" val="29449102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776864" cy="59916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3ème étape: une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évaluation par questionnaires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est en cours dans les 2 services tests depuis le mois de juin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2019. Cette phase est vraiment importante  afin de pouvoir…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…permettre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d’améliorer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l’application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(design, extension à d’autres soins) et permettre sa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diffusion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à l’ensemble du pôle (et ailleurs). Une étude plus large permettra d’évaluer son efficacité. 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6381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8" r="8076" b="16413"/>
          <a:stretch>
            <a:fillRect/>
          </a:stretch>
        </p:blipFill>
        <p:spPr bwMode="auto">
          <a:xfrm>
            <a:off x="3347864" y="2276872"/>
            <a:ext cx="2376264" cy="10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635" y="2420888"/>
            <a:ext cx="2997365" cy="1296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489725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Pour chaque étape du parcours de soins, des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notes explicatives et des photos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sont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disponibles</a:t>
            </a:r>
            <a:endParaRPr lang="fr-FR" sz="1400" i="1" dirty="0">
              <a:solidFill>
                <a:srgbClr val="FF0000"/>
              </a:solidFill>
            </a:endParaRPr>
          </a:p>
        </p:txBody>
      </p:sp>
      <p:pic>
        <p:nvPicPr>
          <p:cNvPr id="10" name="Image 9" descr="Capture d'écrans_20181030-2038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933056"/>
            <a:ext cx="2595780" cy="1460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6" r="9524"/>
          <a:stretch>
            <a:fillRect/>
          </a:stretch>
        </p:blipFill>
        <p:spPr>
          <a:xfrm>
            <a:off x="323528" y="4221088"/>
            <a:ext cx="2736304" cy="1557173"/>
          </a:xfrm>
          <a:prstGeom prst="rect">
            <a:avLst/>
          </a:prstGeom>
        </p:spPr>
      </p:pic>
      <p:pic>
        <p:nvPicPr>
          <p:cNvPr id="11" name="Image 10" descr="Capture d'écrans_20181030-203550.png"/>
          <p:cNvPicPr>
            <a:picLocks noChangeAspect="1"/>
          </p:cNvPicPr>
          <p:nvPr/>
        </p:nvPicPr>
        <p:blipFill>
          <a:blip r:embed="rId7" cstate="print"/>
          <a:srcRect t="9483" r="6649"/>
          <a:stretch>
            <a:fillRect/>
          </a:stretch>
        </p:blipFill>
        <p:spPr>
          <a:xfrm>
            <a:off x="4355976" y="404664"/>
            <a:ext cx="2808312" cy="1531716"/>
          </a:xfrm>
          <a:prstGeom prst="rect">
            <a:avLst/>
          </a:prstGeom>
        </p:spPr>
      </p:pic>
      <p:pic>
        <p:nvPicPr>
          <p:cNvPr id="12" name="Image 11" descr="Capture d'écrans_20181030-203851.png"/>
          <p:cNvPicPr>
            <a:picLocks noChangeAspect="1"/>
          </p:cNvPicPr>
          <p:nvPr/>
        </p:nvPicPr>
        <p:blipFill>
          <a:blip r:embed="rId8" cstate="print"/>
          <a:srcRect t="4390" r="8626"/>
          <a:stretch>
            <a:fillRect/>
          </a:stretch>
        </p:blipFill>
        <p:spPr>
          <a:xfrm>
            <a:off x="6588224" y="4293096"/>
            <a:ext cx="2448272" cy="1440993"/>
          </a:xfrm>
          <a:prstGeom prst="rect">
            <a:avLst/>
          </a:prstGeom>
        </p:spPr>
      </p:pic>
      <p:pic>
        <p:nvPicPr>
          <p:cNvPr id="9" name="Image 8" descr="Capture d'écrans_20181030-2036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2420888"/>
            <a:ext cx="2592288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36253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376607" cy="1584176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MERCI POUR VOTRE ATTENTION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1600" y="5805264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Dr Claire Arbitre, Anne Franck (IBODE), Claire-Charlotte </a:t>
            </a:r>
            <a:r>
              <a:rPr lang="fr-FR" sz="1600" i="1" dirty="0" err="1" smtClean="0">
                <a:solidFill>
                  <a:schemeClr val="accent1">
                    <a:lumMod val="75000"/>
                  </a:schemeClr>
                </a:solidFill>
              </a:rPr>
              <a:t>Gaulier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 (IDEP).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Nenette\AppData\Local\Microsoft\Windows\INetCache\IE\J5QIGZ5P\infirmier-mains-hommes-papier-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1902594" cy="1260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5212"/>
            <a:ext cx="8064896" cy="1143000"/>
          </a:xfrm>
        </p:spPr>
        <p:txBody>
          <a:bodyPr/>
          <a:lstStyle/>
          <a:p>
            <a:pPr algn="l"/>
            <a:r>
              <a:rPr lang="fr-FR" cap="small" dirty="0" smtClean="0">
                <a:solidFill>
                  <a:schemeClr val="accent4">
                    <a:lumMod val="75000"/>
                  </a:schemeClr>
                </a:solidFill>
              </a:rPr>
              <a:t> Contexte</a:t>
            </a:r>
            <a:endParaRPr lang="fr-FR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8064896" cy="43924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L'hospitalisation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d'un enfant constitue un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événement marquant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pour lui et ses parents.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Leur confrontation à un environnement inconnu et les différents examens peuvent provoquer une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anxiété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Celle-ci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peut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majorer la douleur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de l'enfant mais également provoquer des séquelles en termes de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comportement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9798583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208912" cy="4680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Depuis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plusieurs années, dans le pôle de pédiatrie des HUS, les équipes utilisent les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nouvelles technologies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à des fins de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distraction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 dans les différents services pour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diminuer l’anxiété et la douleur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liées aux soins.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3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projets : </a:t>
            </a:r>
            <a:endParaRPr lang="fr-F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fr-FR" sz="2800" b="1" dirty="0" err="1" smtClean="0">
                <a:solidFill>
                  <a:schemeClr val="tx2">
                    <a:lumMod val="50000"/>
                  </a:schemeClr>
                </a:solidFill>
              </a:rPr>
              <a:t>HypnoVR</a:t>
            </a:r>
            <a:endParaRPr lang="fr-F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les voitures électriques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YGIH 3.0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46ACAE23-1149-4C69-A3F9-03969D51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5212"/>
            <a:ext cx="8064896" cy="1143000"/>
          </a:xfrm>
        </p:spPr>
        <p:txBody>
          <a:bodyPr/>
          <a:lstStyle/>
          <a:p>
            <a:pPr algn="l"/>
            <a:r>
              <a:rPr lang="fr-FR" cap="small" dirty="0">
                <a:solidFill>
                  <a:schemeClr val="accent4">
                    <a:lumMod val="75000"/>
                  </a:schemeClr>
                </a:solidFill>
              </a:rPr>
              <a:t>Objectifs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7432755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0895"/>
            <a:ext cx="8208912" cy="11430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HYPNO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VR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208912" cy="47708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Séance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d’hypnose médicale en réalité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virtuelle.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Stimulation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multisensorielle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du patient.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 Indications en pédiatrie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marL="4572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Pose et ablation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de PAC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piccline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marL="4572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Bloc locorégional</a:t>
            </a:r>
          </a:p>
          <a:p>
            <a:pPr marL="4572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Analgésie post op chirurgie scoliose</a:t>
            </a:r>
          </a:p>
          <a:p>
            <a:pPr marL="4572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Soins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dentaires</a:t>
            </a:r>
          </a:p>
          <a:p>
            <a:pPr marL="4572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Casque de réalité virtuelle et casque audio.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944216" cy="12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984703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08912" cy="63367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Différents univers : fonds marins, plage, sous-bois, espace.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Augmenter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le confort des patients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Moins de douleur et moins d’anxiété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Avec la réalité virtuelle, immersion dans un monde qui permet de ressentir des sensations agréables.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4648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157290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87624" y="980728"/>
            <a:ext cx="6400800" cy="40656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 Faciliter la réhabilitation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Moins de temps en salle de réveil : étude faite en salle de réveil avec le score de Yale.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En postopératoire, les patients traités par l’hypnose présentent des scores de douleurs abaissés, moins de nausées et de vomissements.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87624" y="1052736"/>
            <a:ext cx="6400800" cy="3474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 Efficacité démontrée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Plus de 300 publications médicales.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Des études ont montré que l’hypnose permettait de diminuer la quantité d’antalgiques et/ou de sédatifs administrés pendant les interventions chirurgicales/soins douloureux.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50324"/>
            <a:ext cx="8064896" cy="1512168"/>
          </a:xfrm>
        </p:spPr>
        <p:txBody>
          <a:bodyPr/>
          <a:lstStyle/>
          <a:p>
            <a:pPr algn="l"/>
            <a:r>
              <a:rPr lang="fr-FR" cap="small" dirty="0" smtClean="0">
                <a:solidFill>
                  <a:schemeClr val="accent4">
                    <a:lumMod val="75000"/>
                  </a:schemeClr>
                </a:solidFill>
              </a:rPr>
              <a:t> Voitures </a:t>
            </a:r>
            <a:r>
              <a:rPr lang="fr-FR" cap="small" dirty="0" err="1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fr-FR" cap="small" dirty="0" err="1" smtClean="0">
                <a:solidFill>
                  <a:schemeClr val="accent4">
                    <a:lumMod val="75000"/>
                  </a:schemeClr>
                </a:solidFill>
              </a:rPr>
              <a:t>lectriques</a:t>
            </a:r>
            <a:endParaRPr lang="fr-FR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560" y="1691640"/>
            <a:ext cx="8064896" cy="49057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Le départ au bloc opératoire est synonyme de séparation parents/enfant. Cela entraîne des réticences +/- importantes selon le vécu de l’enfant et de ses parents.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Augmentation du stress, de la peur malgré des explications en amont.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Place de la prémédication.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Repenser l’organisation.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 Depuis printemps 2019, proposition de la voiture lors de la consultation d’anesthésie.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6544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488832" cy="471370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Enfant à partir de 2 ans jusqu’à 6-7 ans. Poids max: 30 kg.</a:t>
            </a:r>
          </a:p>
          <a:p>
            <a:endParaRPr lang="fr-FR" dirty="0" smtClean="0"/>
          </a:p>
          <a:p>
            <a:r>
              <a:rPr lang="fr-FR" dirty="0" smtClean="0"/>
              <a:t> Découverte de la voiture le jour de l’hospitalisation seulement donc l’imaginaire de l’enfant a été stimulé. Réactions positives de l’enfant.</a:t>
            </a:r>
          </a:p>
          <a:p>
            <a:endParaRPr lang="fr-FR" dirty="0" smtClean="0"/>
          </a:p>
          <a:p>
            <a:r>
              <a:rPr lang="fr-FR" dirty="0" smtClean="0"/>
              <a:t> Explications aux parents de la procédure.</a:t>
            </a:r>
          </a:p>
          <a:p>
            <a:endParaRPr lang="fr-FR" dirty="0" smtClean="0"/>
          </a:p>
          <a:p>
            <a:r>
              <a:rPr lang="fr-FR" dirty="0" smtClean="0"/>
              <a:t> Départ au bloc : tenue de pilote (charlotte, chausson, pantalon et tunique jetables). Installation dans la voiture. Contact, GPS. C’est le départ…</a:t>
            </a:r>
          </a:p>
        </p:txBody>
      </p:sp>
      <p:pic>
        <p:nvPicPr>
          <p:cNvPr id="4" name="Picture 2" descr="C:\Users\Nenette\AppData\Local\Microsoft\Windows\INetCache\IE\J5QIGZ5P\checkered-flags-309794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81128"/>
            <a:ext cx="904239" cy="573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81099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651</TotalTime>
  <Words>756</Words>
  <Application>Microsoft Office PowerPoint</Application>
  <PresentationFormat>Affichage à l'écran (4:3)</PresentationFormat>
  <Paragraphs>94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Sillage</vt:lpstr>
      <vt:lpstr>Moins peur, moins mal grâce aux nouvelles technologies</vt:lpstr>
      <vt:lpstr> Contexte</vt:lpstr>
      <vt:lpstr>Objectifs de la présentation</vt:lpstr>
      <vt:lpstr> HYPNO VR</vt:lpstr>
      <vt:lpstr>Diapositive 5</vt:lpstr>
      <vt:lpstr>Diapositive 6</vt:lpstr>
      <vt:lpstr>Diapositive 7</vt:lpstr>
      <vt:lpstr> Voitures electriques</vt:lpstr>
      <vt:lpstr>Diapositive 9</vt:lpstr>
      <vt:lpstr>Diapositive 10</vt:lpstr>
      <vt:lpstr>Diapositive 11</vt:lpstr>
      <vt:lpstr> YGIH 3.0 </vt:lpstr>
      <vt:lpstr>Diapositive 13</vt:lpstr>
      <vt:lpstr>Diapositive 14</vt:lpstr>
      <vt:lpstr>Diapositive 15</vt:lpstr>
      <vt:lpstr>Diapositive 16</vt:lpstr>
      <vt:lpstr>MERCI POUR VOTRE ATTENTION</vt:lpstr>
    </vt:vector>
  </TitlesOfParts>
  <Company>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GAULIER Claire-Charlotte</dc:creator>
  <cp:lastModifiedBy>Claire-Charlotte Gaulier</cp:lastModifiedBy>
  <cp:revision>83</cp:revision>
  <dcterms:created xsi:type="dcterms:W3CDTF">2019-09-24T12:04:57Z</dcterms:created>
  <dcterms:modified xsi:type="dcterms:W3CDTF">2019-10-10T05:04:18Z</dcterms:modified>
</cp:coreProperties>
</file>