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3"/>
  </p:notesMasterIdLst>
  <p:sldIdLst>
    <p:sldId id="470" r:id="rId2"/>
    <p:sldId id="544" r:id="rId3"/>
    <p:sldId id="545" r:id="rId4"/>
    <p:sldId id="546" r:id="rId5"/>
    <p:sldId id="547" r:id="rId6"/>
    <p:sldId id="548" r:id="rId7"/>
    <p:sldId id="549" r:id="rId8"/>
    <p:sldId id="550" r:id="rId9"/>
    <p:sldId id="551" r:id="rId10"/>
    <p:sldId id="552" r:id="rId11"/>
    <p:sldId id="553" r:id="rId12"/>
    <p:sldId id="554" r:id="rId13"/>
    <p:sldId id="555" r:id="rId14"/>
    <p:sldId id="556" r:id="rId15"/>
    <p:sldId id="557" r:id="rId16"/>
    <p:sldId id="558" r:id="rId17"/>
    <p:sldId id="559" r:id="rId18"/>
    <p:sldId id="560" r:id="rId19"/>
    <p:sldId id="561" r:id="rId20"/>
    <p:sldId id="562" r:id="rId21"/>
    <p:sldId id="563"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93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DB73"/>
    <a:srgbClr val="E94DD6"/>
    <a:srgbClr val="E63AD2"/>
    <a:srgbClr val="FF8E1D"/>
    <a:srgbClr val="57EF21"/>
    <a:srgbClr val="FF9933"/>
    <a:srgbClr val="0000CC"/>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6" autoAdjust="0"/>
    <p:restoredTop sz="99845" autoAdjust="0"/>
  </p:normalViewPr>
  <p:slideViewPr>
    <p:cSldViewPr snapToObjects="1" showGuides="1">
      <p:cViewPr varScale="1">
        <p:scale>
          <a:sx n="68" d="100"/>
          <a:sy n="68" d="100"/>
        </p:scale>
        <p:origin x="-1188" y="-108"/>
      </p:cViewPr>
      <p:guideLst>
        <p:guide orient="horz" pos="2931"/>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view3D>
      <c:rAngAx val="1"/>
    </c:view3D>
    <c:plotArea>
      <c:layout>
        <c:manualLayout>
          <c:layoutTarget val="inner"/>
          <c:xMode val="edge"/>
          <c:yMode val="edge"/>
          <c:x val="0.10054654821902907"/>
          <c:y val="9.8406910655253102E-2"/>
          <c:w val="0.74517267267267484"/>
          <c:h val="0.70397056309848882"/>
        </c:manualLayout>
      </c:layout>
      <c:bar3DChart>
        <c:barDir val="col"/>
        <c:grouping val="clustered"/>
        <c:ser>
          <c:idx val="0"/>
          <c:order val="0"/>
          <c:tx>
            <c:strRef>
              <c:f>Feuil1!$A$2</c:f>
              <c:strCache>
                <c:ptCount val="1"/>
                <c:pt idx="0">
                  <c:v>2017</c:v>
                </c:pt>
              </c:strCache>
            </c:strRef>
          </c:tx>
          <c:spPr>
            <a:solidFill>
              <a:srgbClr val="FF8E1D"/>
            </a:solidFill>
          </c:spPr>
          <c:dLbls>
            <c:dLbl>
              <c:idx val="0"/>
              <c:layout>
                <c:manualLayout>
                  <c:x val="2.0614412251452597E-2"/>
                  <c:y val="-3.0848329048843222E-2"/>
                </c:manualLayout>
              </c:layout>
              <c:spPr/>
              <c:txPr>
                <a:bodyPr/>
                <a:lstStyle/>
                <a:p>
                  <a:pPr>
                    <a:defRPr sz="1400" b="1">
                      <a:latin typeface="Times New Roman" pitchFamily="18" charset="0"/>
                      <a:cs typeface="Times New Roman" pitchFamily="18" charset="0"/>
                    </a:defRPr>
                  </a:pPr>
                  <a:endParaRPr lang="fr-FR"/>
                </a:p>
              </c:txPr>
              <c:showVal val="1"/>
              <c:extLst>
                <c:ext xmlns:c15="http://schemas.microsoft.com/office/drawing/2012/chart" uri="{CE6537A1-D6FC-4f65-9D91-7224C49458BB}">
                  <c15:layout/>
                </c:ext>
              </c:extLst>
            </c:dLbl>
            <c:delete val="1"/>
            <c:spPr>
              <a:noFill/>
              <a:ln>
                <a:noFill/>
              </a:ln>
              <a:effectLst/>
            </c:spPr>
            <c:txPr>
              <a:bodyPr/>
              <a:lstStyle/>
              <a:p>
                <a:pPr>
                  <a:defRPr sz="1400" b="1"/>
                </a:pPr>
                <a:endParaRPr lang="fr-FR"/>
              </a:p>
            </c:txPr>
            <c:extLst>
              <c:ext xmlns:c15="http://schemas.microsoft.com/office/drawing/2012/chart" uri="{CE6537A1-D6FC-4f65-9D91-7224C49458BB}">
                <c15:showLeaderLines val="0"/>
              </c:ext>
            </c:extLst>
          </c:dLbls>
          <c:cat>
            <c:strRef>
              <c:f>Feuil1!$B$1:$D$1</c:f>
              <c:strCache>
                <c:ptCount val="1"/>
                <c:pt idx="0">
                  <c:v>Nombre de patients</c:v>
                </c:pt>
              </c:strCache>
            </c:strRef>
          </c:cat>
          <c:val>
            <c:numRef>
              <c:f>Feuil1!$B$2:$D$2</c:f>
              <c:numCache>
                <c:formatCode>General</c:formatCode>
                <c:ptCount val="3"/>
                <c:pt idx="0">
                  <c:v>19</c:v>
                </c:pt>
              </c:numCache>
            </c:numRef>
          </c:val>
        </c:ser>
        <c:ser>
          <c:idx val="1"/>
          <c:order val="1"/>
          <c:tx>
            <c:strRef>
              <c:f>Feuil1!$A$3</c:f>
              <c:strCache>
                <c:ptCount val="1"/>
                <c:pt idx="0">
                  <c:v>2018</c:v>
                </c:pt>
              </c:strCache>
            </c:strRef>
          </c:tx>
          <c:spPr>
            <a:solidFill>
              <a:srgbClr val="E94DD6"/>
            </a:solidFill>
          </c:spPr>
          <c:dLbls>
            <c:dLbl>
              <c:idx val="1"/>
              <c:layout>
                <c:manualLayout>
                  <c:x val="1.1452551448107532E-2"/>
                  <c:y val="-3.4275921165381343E-3"/>
                </c:manualLayout>
              </c:layout>
              <c:showVal val="1"/>
              <c:extLst>
                <c:ext xmlns:c15="http://schemas.microsoft.com/office/drawing/2012/chart" uri="{CE6537A1-D6FC-4f65-9D91-7224C49458BB}">
                  <c15:layout/>
                </c:ext>
              </c:extLst>
            </c:dLbl>
            <c:spPr>
              <a:noFill/>
              <a:ln>
                <a:noFill/>
              </a:ln>
              <a:effectLst/>
            </c:spPr>
            <c:txPr>
              <a:bodyPr/>
              <a:lstStyle/>
              <a:p>
                <a:pPr>
                  <a:defRPr sz="1400" b="1">
                    <a:latin typeface="Times New Roman" pitchFamily="18" charset="0"/>
                    <a:cs typeface="Times New Roman" pitchFamily="18" charset="0"/>
                  </a:defRPr>
                </a:pPr>
                <a:endParaRPr lang="fr-FR"/>
              </a:p>
            </c:txPr>
            <c:showVal val="1"/>
            <c:extLst>
              <c:ext xmlns:c15="http://schemas.microsoft.com/office/drawing/2012/chart" uri="{CE6537A1-D6FC-4f65-9D91-7224C49458BB}">
                <c15:showLeaderLines val="0"/>
              </c:ext>
            </c:extLst>
          </c:dLbls>
          <c:cat>
            <c:strRef>
              <c:f>Feuil1!$B$1:$D$1</c:f>
              <c:strCache>
                <c:ptCount val="1"/>
                <c:pt idx="0">
                  <c:v>Nombre de patients</c:v>
                </c:pt>
              </c:strCache>
            </c:strRef>
          </c:cat>
          <c:val>
            <c:numRef>
              <c:f>Feuil1!$B$3:$D$3</c:f>
              <c:numCache>
                <c:formatCode>General</c:formatCode>
                <c:ptCount val="3"/>
                <c:pt idx="1">
                  <c:v>22</c:v>
                </c:pt>
              </c:numCache>
            </c:numRef>
          </c:val>
        </c:ser>
        <c:ser>
          <c:idx val="2"/>
          <c:order val="2"/>
          <c:tx>
            <c:strRef>
              <c:f>Feuil1!$A$4</c:f>
              <c:strCache>
                <c:ptCount val="1"/>
                <c:pt idx="0">
                  <c:v>2019</c:v>
                </c:pt>
              </c:strCache>
            </c:strRef>
          </c:tx>
          <c:spPr>
            <a:solidFill>
              <a:srgbClr val="5BDB73"/>
            </a:solidFill>
          </c:spPr>
          <c:dLbls>
            <c:dLbl>
              <c:idx val="2"/>
              <c:layout>
                <c:manualLayout>
                  <c:x val="2.2904922541074152E-2"/>
                  <c:y val="-4.7986289631533986E-2"/>
                </c:manualLayout>
              </c:layout>
              <c:spPr/>
              <c:txPr>
                <a:bodyPr/>
                <a:lstStyle/>
                <a:p>
                  <a:pPr>
                    <a:defRPr sz="1400" b="1">
                      <a:latin typeface="Times New Roman" pitchFamily="18" charset="0"/>
                      <a:cs typeface="Times New Roman" pitchFamily="18" charset="0"/>
                    </a:defRPr>
                  </a:pPr>
                  <a:endParaRPr lang="fr-FR"/>
                </a:p>
              </c:txPr>
              <c:showVal val="1"/>
              <c:extLst>
                <c:ext xmlns:c15="http://schemas.microsoft.com/office/drawing/2012/chart" uri="{CE6537A1-D6FC-4f65-9D91-7224C49458BB}">
                  <c15:layout/>
                </c:ext>
              </c:extLst>
            </c:dLbl>
            <c:spPr>
              <a:noFill/>
              <a:ln>
                <a:noFill/>
              </a:ln>
              <a:effectLst/>
            </c:spPr>
            <c:showVal val="1"/>
            <c:extLst>
              <c:ext xmlns:c15="http://schemas.microsoft.com/office/drawing/2012/chart" uri="{CE6537A1-D6FC-4f65-9D91-7224C49458BB}">
                <c15:showLeaderLines val="0"/>
              </c:ext>
            </c:extLst>
          </c:dLbls>
          <c:cat>
            <c:strRef>
              <c:f>Feuil1!$B$1:$D$1</c:f>
              <c:strCache>
                <c:ptCount val="1"/>
                <c:pt idx="0">
                  <c:v>Nombre de patients</c:v>
                </c:pt>
              </c:strCache>
            </c:strRef>
          </c:cat>
          <c:val>
            <c:numRef>
              <c:f>Feuil1!$B$4:$D$4</c:f>
              <c:numCache>
                <c:formatCode>General</c:formatCode>
                <c:ptCount val="3"/>
                <c:pt idx="2">
                  <c:v>29</c:v>
                </c:pt>
              </c:numCache>
            </c:numRef>
          </c:val>
        </c:ser>
        <c:shape val="box"/>
        <c:axId val="97793920"/>
        <c:axId val="97795456"/>
        <c:axId val="0"/>
      </c:bar3DChart>
      <c:catAx>
        <c:axId val="97793920"/>
        <c:scaling>
          <c:orientation val="minMax"/>
        </c:scaling>
        <c:axPos val="b"/>
        <c:numFmt formatCode="General" sourceLinked="1"/>
        <c:tickLblPos val="high"/>
        <c:spPr>
          <a:noFill/>
        </c:spPr>
        <c:txPr>
          <a:bodyPr/>
          <a:lstStyle/>
          <a:p>
            <a:pPr>
              <a:defRPr sz="1600">
                <a:latin typeface="Times New Roman" pitchFamily="18" charset="0"/>
                <a:cs typeface="Times New Roman" pitchFamily="18" charset="0"/>
              </a:defRPr>
            </a:pPr>
            <a:endParaRPr lang="fr-FR"/>
          </a:p>
        </c:txPr>
        <c:crossAx val="97795456"/>
        <c:crosses val="autoZero"/>
        <c:lblAlgn val="ctr"/>
        <c:lblOffset val="100"/>
      </c:catAx>
      <c:valAx>
        <c:axId val="97795456"/>
        <c:scaling>
          <c:orientation val="minMax"/>
        </c:scaling>
        <c:axPos val="l"/>
        <c:majorGridlines/>
        <c:numFmt formatCode="General" sourceLinked="1"/>
        <c:tickLblPos val="nextTo"/>
        <c:txPr>
          <a:bodyPr/>
          <a:lstStyle/>
          <a:p>
            <a:pPr>
              <a:defRPr sz="1400">
                <a:latin typeface="Times New Roman" pitchFamily="18" charset="0"/>
                <a:cs typeface="Times New Roman" pitchFamily="18" charset="0"/>
              </a:defRPr>
            </a:pPr>
            <a:endParaRPr lang="fr-FR"/>
          </a:p>
        </c:txPr>
        <c:crossAx val="97793920"/>
        <c:crosses val="autoZero"/>
        <c:crossBetween val="between"/>
      </c:valAx>
    </c:plotArea>
    <c:legend>
      <c:legendPos val="r"/>
      <c:layout>
        <c:manualLayout>
          <c:xMode val="edge"/>
          <c:yMode val="edge"/>
          <c:x val="0.14070911312884399"/>
          <c:y val="0.78568410218274798"/>
          <c:w val="0.64420520579032403"/>
          <c:h val="0.211805687920639"/>
        </c:manualLayout>
      </c:layout>
      <c:txPr>
        <a:bodyPr/>
        <a:lstStyle/>
        <a:p>
          <a:pPr>
            <a:defRPr sz="1600">
              <a:latin typeface="Times New Roman" pitchFamily="18" charset="0"/>
              <a:cs typeface="Times New Roman" pitchFamily="18" charset="0"/>
            </a:defRPr>
          </a:pPr>
          <a:endParaRPr lang="fr-FR"/>
        </a:p>
      </c:txPr>
    </c:legend>
    <c:plotVisOnly val="1"/>
    <c:dispBlanksAs val="gap"/>
  </c:chart>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fr-F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fr-F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9304EC5-B53F-9748-9EB1-8A301C91EA44}" type="slidenum">
              <a:rPr lang="fr-FR"/>
              <a:pPr>
                <a:defRPr/>
              </a:pPr>
              <a:t>‹N°›</a:t>
            </a:fld>
            <a:endParaRPr lang="fr-FR"/>
          </a:p>
        </p:txBody>
      </p:sp>
    </p:spTree>
    <p:extLst>
      <p:ext uri="{BB962C8B-B14F-4D97-AF65-F5344CB8AC3E}">
        <p14:creationId xmlns:p14="http://schemas.microsoft.com/office/powerpoint/2010/main" xmlns="" val="2855909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a:ln/>
        </p:spPr>
      </p:sp>
      <p:sp>
        <p:nvSpPr>
          <p:cNvPr id="15362"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ACC793BA-3B44-FB48-B624-1A3B265BD5DA}" type="slidenum">
              <a:rPr lang="fr-FR" smtClean="0"/>
              <a:pPr>
                <a:defRPr/>
              </a:pPr>
              <a:t>1</a:t>
            </a:fld>
            <a:endParaRPr lang="fr-FR"/>
          </a:p>
        </p:txBody>
      </p:sp>
    </p:spTree>
    <p:extLst>
      <p:ext uri="{BB962C8B-B14F-4D97-AF65-F5344CB8AC3E}">
        <p14:creationId xmlns:p14="http://schemas.microsoft.com/office/powerpoint/2010/main" xmlns="" val="1891533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F4E0E6C-4FB3-7D4D-AA0B-D28CD8B688F3}" type="slidenum">
              <a:rPr lang="fr-FR"/>
              <a:pPr>
                <a:defRPr/>
              </a:pPr>
              <a:t>‹N°›</a:t>
            </a:fld>
            <a:endParaRPr lang="fr-FR"/>
          </a:p>
        </p:txBody>
      </p:sp>
    </p:spTree>
    <p:extLst>
      <p:ext uri="{BB962C8B-B14F-4D97-AF65-F5344CB8AC3E}">
        <p14:creationId xmlns:p14="http://schemas.microsoft.com/office/powerpoint/2010/main" xmlns="" val="144061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4DC6B3-1D9A-C149-BE43-E58A1286D9EA}" type="slidenum">
              <a:rPr lang="fr-FR"/>
              <a:pPr>
                <a:defRPr/>
              </a:pPr>
              <a:t>‹N°›</a:t>
            </a:fld>
            <a:endParaRPr lang="fr-FR"/>
          </a:p>
        </p:txBody>
      </p:sp>
    </p:spTree>
    <p:extLst>
      <p:ext uri="{BB962C8B-B14F-4D97-AF65-F5344CB8AC3E}">
        <p14:creationId xmlns:p14="http://schemas.microsoft.com/office/powerpoint/2010/main" xmlns="" val="164916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472E80F-6C64-684A-9C69-C2A714AD16CE}" type="slidenum">
              <a:rPr lang="fr-FR"/>
              <a:pPr>
                <a:defRPr/>
              </a:pPr>
              <a:t>‹N°›</a:t>
            </a:fld>
            <a:endParaRPr lang="fr-FR"/>
          </a:p>
        </p:txBody>
      </p:sp>
    </p:spTree>
    <p:extLst>
      <p:ext uri="{BB962C8B-B14F-4D97-AF65-F5344CB8AC3E}">
        <p14:creationId xmlns:p14="http://schemas.microsoft.com/office/powerpoint/2010/main" xmlns="" val="59800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de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latin typeface="Franklin Gothic Book" pitchFamily="34" charset="0"/>
              </a:defRPr>
            </a:lvl1pPr>
          </a:lstStyle>
          <a:p>
            <a:r>
              <a:rPr lang="fr-FR" noProof="0" dirty="0" smtClean="0"/>
              <a:t>Titre de la partie</a:t>
            </a:r>
            <a:endParaRPr lang="fr-FR" dirty="0"/>
          </a:p>
        </p:txBody>
      </p:sp>
      <p:sp>
        <p:nvSpPr>
          <p:cNvPr id="7" name="Espace réservé du contenu 6"/>
          <p:cNvSpPr>
            <a:spLocks noGrp="1"/>
          </p:cNvSpPr>
          <p:nvPr>
            <p:ph sz="quarter" idx="13" hasCustomPrompt="1"/>
          </p:nvPr>
        </p:nvSpPr>
        <p:spPr bwMode="gray">
          <a:xfrm>
            <a:off x="647700" y="1772816"/>
            <a:ext cx="8208963" cy="4248472"/>
          </a:xfr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stStyle>
          <a:p>
            <a:pPr lvl="0"/>
            <a:r>
              <a:rPr lang="fr-FR" noProof="0" dirty="0" smtClean="0"/>
              <a:t>Texte de niveau 1</a:t>
            </a:r>
          </a:p>
          <a:p>
            <a:pPr lvl="1"/>
            <a:r>
              <a:rPr lang="fr-FR" noProof="0" dirty="0" smtClean="0"/>
              <a:t>Texte de niveau 2</a:t>
            </a:r>
          </a:p>
          <a:p>
            <a:pPr lvl="2"/>
            <a:r>
              <a:rPr lang="fr-FR" noProof="0" dirty="0" smtClean="0"/>
              <a:t>Texte de niveau 3</a:t>
            </a:r>
          </a:p>
          <a:p>
            <a:pPr lvl="3"/>
            <a:r>
              <a:rPr lang="fr-FR" noProof="0" dirty="0" smtClean="0"/>
              <a:t>Texte de niveau 4</a:t>
            </a:r>
          </a:p>
        </p:txBody>
      </p:sp>
      <p:sp>
        <p:nvSpPr>
          <p:cNvPr id="13" name="Espace réservé de la date 12"/>
          <p:cNvSpPr>
            <a:spLocks noGrp="1"/>
          </p:cNvSpPr>
          <p:nvPr>
            <p:ph type="dt" sz="half" idx="16"/>
          </p:nvPr>
        </p:nvSpPr>
        <p:spPr bwMode="gray"/>
        <p:txBody>
          <a:bodyPr/>
          <a:lstStyle>
            <a:lvl1pPr>
              <a:defRPr>
                <a:latin typeface="Franklin Gothic Book" pitchFamily="34" charset="0"/>
              </a:defRPr>
            </a:lvl1pPr>
          </a:lstStyle>
          <a:p>
            <a:fld id="{7879CEAB-20A0-4863-8A4D-FAA7CD303CB1}" type="datetimeFigureOut">
              <a:rPr lang="fr-FR" smtClean="0"/>
              <a:pPr/>
              <a:t>09/10/2019</a:t>
            </a:fld>
            <a:endParaRPr lang="fr-FR"/>
          </a:p>
        </p:txBody>
      </p:sp>
      <p:sp>
        <p:nvSpPr>
          <p:cNvPr id="14" name="Espace réservé du pied de page 13"/>
          <p:cNvSpPr>
            <a:spLocks noGrp="1"/>
          </p:cNvSpPr>
          <p:nvPr>
            <p:ph type="ftr" sz="quarter" idx="17"/>
          </p:nvPr>
        </p:nvSpPr>
        <p:spPr bwMode="gray"/>
        <p:txBody>
          <a:bodyPr/>
          <a:lstStyle>
            <a:lvl1pPr>
              <a:defRPr>
                <a:latin typeface="Franklin Gothic Book" pitchFamily="34" charset="0"/>
              </a:defRPr>
            </a:lvl1pPr>
          </a:lstStyle>
          <a:p>
            <a:endParaRPr lang="fr-FR"/>
          </a:p>
        </p:txBody>
      </p:sp>
      <p:cxnSp>
        <p:nvCxnSpPr>
          <p:cNvPr id="16" name="Connecteur droit 15"/>
          <p:cNvCxnSpPr/>
          <p:nvPr/>
        </p:nvCxnSpPr>
        <p:spPr bwMode="gray">
          <a:xfrm>
            <a:off x="0" y="6129338"/>
            <a:ext cx="91419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9" hasCustomPrompt="1"/>
          </p:nvPr>
        </p:nvSpPr>
        <p:spPr>
          <a:xfrm>
            <a:off x="647700" y="981074"/>
            <a:ext cx="8208963" cy="719734"/>
          </a:xfrm>
        </p:spPr>
        <p:txBody>
          <a:bodyPr anchor="ctr"/>
          <a:lstStyle>
            <a:lvl1pPr marL="270000" indent="0">
              <a:lnSpc>
                <a:spcPct val="90000"/>
              </a:lnSpc>
              <a:spcBef>
                <a:spcPts val="0"/>
              </a:spcBef>
              <a:spcAft>
                <a:spcPts val="0"/>
              </a:spcAft>
              <a:buFontTx/>
              <a:buNone/>
              <a:defRPr sz="2800">
                <a:solidFill>
                  <a:srgbClr val="153D8A"/>
                </a:solidFill>
                <a:latin typeface="Franklin Gothic Book" pitchFamily="34" charset="0"/>
              </a:defRPr>
            </a:lvl1pPr>
          </a:lstStyle>
          <a:p>
            <a:pPr lvl="0"/>
            <a:r>
              <a:rPr lang="fr-FR" dirty="0" smtClean="0"/>
              <a:t>Titre</a:t>
            </a:r>
          </a:p>
        </p:txBody>
      </p:sp>
      <p:sp>
        <p:nvSpPr>
          <p:cNvPr id="9" name="Espace réservé du numéro de diapositive 5"/>
          <p:cNvSpPr txBox="1">
            <a:spLocks/>
          </p:cNvSpPr>
          <p:nvPr userDrawn="1"/>
        </p:nvSpPr>
        <p:spPr bwMode="gray">
          <a:xfrm>
            <a:off x="8460432" y="5697215"/>
            <a:ext cx="396231" cy="324073"/>
          </a:xfrm>
          <a:prstGeom prst="rect">
            <a:avLst/>
          </a:prstGeom>
        </p:spPr>
        <p:txBody>
          <a:bodyPr vert="horz" lIns="0" tIns="0" rIns="0" bIns="0" rtlCol="0" anchor="ctr" anchorCtr="0">
            <a:noAutofit/>
          </a:bodyPr>
          <a:lstStyle>
            <a:defPPr>
              <a:defRPr lang="fr-FR"/>
            </a:defPPr>
            <a:lvl1pPr marL="0" algn="r" defTabSz="914400" rtl="0" eaLnBrk="1" latinLnBrk="0" hangingPunct="1">
              <a:defRPr sz="10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B278F0-CE36-4C5F-9D08-08A05F664120}" type="slidenum">
              <a:rPr lang="fr-FR" smtClean="0">
                <a:latin typeface="Franklin Gothic Book" pitchFamily="34" charset="0"/>
              </a:rPr>
              <a:pPr/>
              <a:t>‹N°›</a:t>
            </a:fld>
            <a:endParaRPr lang="fr-FR">
              <a:latin typeface="Franklin Gothic Book" pitchFamily="34" charset="0"/>
            </a:endParaRPr>
          </a:p>
        </p:txBody>
      </p:sp>
    </p:spTree>
    <p:extLst>
      <p:ext uri="{BB962C8B-B14F-4D97-AF65-F5344CB8AC3E}">
        <p14:creationId xmlns:p14="http://schemas.microsoft.com/office/powerpoint/2010/main" xmlns="" val="233898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de contenu et encart">
    <p:spTree>
      <p:nvGrpSpPr>
        <p:cNvPr id="1" name=""/>
        <p:cNvGrpSpPr/>
        <p:nvPr/>
      </p:nvGrpSpPr>
      <p:grpSpPr>
        <a:xfrm>
          <a:off x="0" y="0"/>
          <a:ext cx="0" cy="0"/>
          <a:chOff x="0" y="0"/>
          <a:chExt cx="0" cy="0"/>
        </a:xfrm>
      </p:grpSpPr>
      <p:sp>
        <p:nvSpPr>
          <p:cNvPr id="10" name="Espace réservé du contenu 6"/>
          <p:cNvSpPr>
            <a:spLocks noGrp="1"/>
          </p:cNvSpPr>
          <p:nvPr>
            <p:ph sz="quarter" idx="13" hasCustomPrompt="1"/>
          </p:nvPr>
        </p:nvSpPr>
        <p:spPr bwMode="gray">
          <a:xfrm>
            <a:off x="647700" y="1772816"/>
            <a:ext cx="8208963" cy="4248472"/>
          </a:xfrm>
        </p:spPr>
        <p:txBody>
          <a:bodyPr/>
          <a:lstStyle/>
          <a:p>
            <a:pPr lvl="0"/>
            <a:r>
              <a:rPr lang="fr-FR" noProof="0" dirty="0" smtClean="0"/>
              <a:t>Texte de niveau 1</a:t>
            </a:r>
          </a:p>
          <a:p>
            <a:pPr lvl="1"/>
            <a:r>
              <a:rPr lang="fr-FR" noProof="0" dirty="0" smtClean="0"/>
              <a:t>Texte de niveau 2</a:t>
            </a:r>
          </a:p>
          <a:p>
            <a:pPr lvl="2"/>
            <a:r>
              <a:rPr lang="fr-FR" noProof="0" dirty="0" smtClean="0"/>
              <a:t>Texte de niveau 3</a:t>
            </a:r>
          </a:p>
          <a:p>
            <a:pPr lvl="3"/>
            <a:r>
              <a:rPr lang="fr-FR" noProof="0" dirty="0" smtClean="0"/>
              <a:t>Texte de niveau 4</a:t>
            </a:r>
          </a:p>
        </p:txBody>
      </p:sp>
      <p:sp>
        <p:nvSpPr>
          <p:cNvPr id="2" name="Titre 1"/>
          <p:cNvSpPr>
            <a:spLocks noGrp="1"/>
          </p:cNvSpPr>
          <p:nvPr>
            <p:ph type="title" hasCustomPrompt="1"/>
          </p:nvPr>
        </p:nvSpPr>
        <p:spPr bwMode="gray"/>
        <p:txBody>
          <a:bodyPr/>
          <a:lstStyle/>
          <a:p>
            <a:r>
              <a:rPr lang="fr-FR" noProof="0" dirty="0" smtClean="0"/>
              <a:t>Titre de la partie</a:t>
            </a:r>
            <a:endParaRPr lang="fr-FR" dirty="0"/>
          </a:p>
        </p:txBody>
      </p:sp>
      <p:sp>
        <p:nvSpPr>
          <p:cNvPr id="11" name="Espace réservé du texte 10"/>
          <p:cNvSpPr>
            <a:spLocks noGrp="1"/>
          </p:cNvSpPr>
          <p:nvPr>
            <p:ph type="body" sz="quarter" idx="15" hasCustomPrompt="1"/>
          </p:nvPr>
        </p:nvSpPr>
        <p:spPr bwMode="gray">
          <a:xfrm>
            <a:off x="935038" y="5445224"/>
            <a:ext cx="7921625" cy="548182"/>
          </a:xfrm>
          <a:solidFill>
            <a:srgbClr val="232E6A"/>
          </a:solidFill>
        </p:spPr>
        <p:txBody>
          <a:bodyPr wrap="square" lIns="252000" tIns="180000" rIns="72000" bIns="180000" anchor="b" anchorCtr="0">
            <a:spAutoFit/>
          </a:bodyPr>
          <a:lstStyle>
            <a:lvl1pPr marL="0">
              <a:lnSpc>
                <a:spcPct val="100000"/>
              </a:lnSpc>
              <a:spcBef>
                <a:spcPts val="0"/>
              </a:spcBef>
              <a:spcAft>
                <a:spcPts val="0"/>
              </a:spcAft>
              <a:buFontTx/>
              <a:buNone/>
              <a:defRPr sz="1200" i="1">
                <a:solidFill>
                  <a:schemeClr val="bg1"/>
                </a:solidFill>
              </a:defRPr>
            </a:lvl1pPr>
          </a:lstStyle>
          <a:p>
            <a:pPr lvl="0"/>
            <a:r>
              <a:rPr lang="fr-FR" dirty="0" smtClean="0"/>
              <a:t>Texte optionnel</a:t>
            </a:r>
            <a:endParaRPr lang="fr-FR" dirty="0"/>
          </a:p>
        </p:txBody>
      </p:sp>
      <p:sp>
        <p:nvSpPr>
          <p:cNvPr id="13" name="Espace réservé de la date 12"/>
          <p:cNvSpPr>
            <a:spLocks noGrp="1"/>
          </p:cNvSpPr>
          <p:nvPr>
            <p:ph type="dt" sz="half" idx="16"/>
          </p:nvPr>
        </p:nvSpPr>
        <p:spPr bwMode="gray"/>
        <p:txBody>
          <a:bodyPr/>
          <a:lstStyle/>
          <a:p>
            <a:fld id="{7879CEAB-20A0-4863-8A4D-FAA7CD303CB1}" type="datetimeFigureOut">
              <a:rPr lang="fr-FR" smtClean="0"/>
              <a:pPr/>
              <a:t>09/10/2019</a:t>
            </a:fld>
            <a:endParaRPr lang="fr-FR"/>
          </a:p>
        </p:txBody>
      </p:sp>
      <p:sp>
        <p:nvSpPr>
          <p:cNvPr id="14" name="Espace réservé du pied de page 13"/>
          <p:cNvSpPr>
            <a:spLocks noGrp="1"/>
          </p:cNvSpPr>
          <p:nvPr>
            <p:ph type="ftr" sz="quarter" idx="17"/>
          </p:nvPr>
        </p:nvSpPr>
        <p:spPr bwMode="gray"/>
        <p:txBody>
          <a:bodyPr/>
          <a:lstStyle/>
          <a:p>
            <a:endParaRPr lang="fr-FR"/>
          </a:p>
        </p:txBody>
      </p:sp>
      <p:sp>
        <p:nvSpPr>
          <p:cNvPr id="15" name="Espace réservé du numéro de diapositive 14"/>
          <p:cNvSpPr>
            <a:spLocks noGrp="1"/>
          </p:cNvSpPr>
          <p:nvPr>
            <p:ph type="sldNum" sz="quarter" idx="18"/>
          </p:nvPr>
        </p:nvSpPr>
        <p:spPr bwMode="gray"/>
        <p:txBody>
          <a:bodyPr/>
          <a:lstStyle/>
          <a:p>
            <a:fld id="{83B278F0-CE36-4C5F-9D08-08A05F664120}" type="slidenum">
              <a:rPr lang="fr-FR" smtClean="0"/>
              <a:pPr/>
              <a:t>‹N°›</a:t>
            </a:fld>
            <a:endParaRPr lang="fr-FR"/>
          </a:p>
        </p:txBody>
      </p:sp>
      <p:cxnSp>
        <p:nvCxnSpPr>
          <p:cNvPr id="16" name="Connecteur droit 15"/>
          <p:cNvCxnSpPr/>
          <p:nvPr/>
        </p:nvCxnSpPr>
        <p:spPr bwMode="gray">
          <a:xfrm>
            <a:off x="0" y="6129338"/>
            <a:ext cx="91419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9" hasCustomPrompt="1"/>
          </p:nvPr>
        </p:nvSpPr>
        <p:spPr>
          <a:xfrm>
            <a:off x="647700" y="981074"/>
            <a:ext cx="8208963" cy="719734"/>
          </a:xfrm>
        </p:spPr>
        <p:txBody>
          <a:bodyPr anchor="ctr"/>
          <a:lstStyle>
            <a:lvl1pPr marL="270000" indent="0">
              <a:lnSpc>
                <a:spcPct val="90000"/>
              </a:lnSpc>
              <a:spcBef>
                <a:spcPts val="0"/>
              </a:spcBef>
              <a:spcAft>
                <a:spcPts val="0"/>
              </a:spcAft>
              <a:buFontTx/>
              <a:buNone/>
              <a:defRPr sz="2800"/>
            </a:lvl1pPr>
          </a:lstStyle>
          <a:p>
            <a:pPr lvl="0"/>
            <a:r>
              <a:rPr lang="fr-FR" dirty="0" smtClean="0"/>
              <a:t>Titre</a:t>
            </a:r>
          </a:p>
        </p:txBody>
      </p:sp>
    </p:spTree>
    <p:extLst>
      <p:ext uri="{BB962C8B-B14F-4D97-AF65-F5344CB8AC3E}">
        <p14:creationId xmlns:p14="http://schemas.microsoft.com/office/powerpoint/2010/main" xmlns="" val="252241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E7B324A-9C79-974D-ACA5-B4B5B52EB904}" type="slidenum">
              <a:rPr lang="fr-FR"/>
              <a:pPr>
                <a:defRPr/>
              </a:pPr>
              <a:t>‹N°›</a:t>
            </a:fld>
            <a:endParaRPr lang="fr-FR"/>
          </a:p>
        </p:txBody>
      </p:sp>
    </p:spTree>
    <p:extLst>
      <p:ext uri="{BB962C8B-B14F-4D97-AF65-F5344CB8AC3E}">
        <p14:creationId xmlns:p14="http://schemas.microsoft.com/office/powerpoint/2010/main" xmlns="" val="313962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239A9A8-AD07-BD44-B9AC-A6CD4EF21236}" type="slidenum">
              <a:rPr lang="fr-FR"/>
              <a:pPr>
                <a:defRPr/>
              </a:pPr>
              <a:t>‹N°›</a:t>
            </a:fld>
            <a:endParaRPr lang="fr-FR"/>
          </a:p>
        </p:txBody>
      </p:sp>
    </p:spTree>
    <p:extLst>
      <p:ext uri="{BB962C8B-B14F-4D97-AF65-F5344CB8AC3E}">
        <p14:creationId xmlns:p14="http://schemas.microsoft.com/office/powerpoint/2010/main" xmlns="" val="258493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E7684A4-2954-9540-8754-AAFD31DDE100}" type="slidenum">
              <a:rPr lang="fr-FR"/>
              <a:pPr>
                <a:defRPr/>
              </a:pPr>
              <a:t>‹N°›</a:t>
            </a:fld>
            <a:endParaRPr lang="fr-FR"/>
          </a:p>
        </p:txBody>
      </p:sp>
    </p:spTree>
    <p:extLst>
      <p:ext uri="{BB962C8B-B14F-4D97-AF65-F5344CB8AC3E}">
        <p14:creationId xmlns:p14="http://schemas.microsoft.com/office/powerpoint/2010/main" xmlns="" val="203762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A8B75C2-60CE-6A46-A945-1575372F46B3}" type="slidenum">
              <a:rPr lang="fr-FR"/>
              <a:pPr>
                <a:defRPr/>
              </a:pPr>
              <a:t>‹N°›</a:t>
            </a:fld>
            <a:endParaRPr lang="fr-FR"/>
          </a:p>
        </p:txBody>
      </p:sp>
    </p:spTree>
    <p:extLst>
      <p:ext uri="{BB962C8B-B14F-4D97-AF65-F5344CB8AC3E}">
        <p14:creationId xmlns:p14="http://schemas.microsoft.com/office/powerpoint/2010/main" xmlns="" val="169853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FE404DE-C98A-C243-BCE4-4AFF8728B560}" type="slidenum">
              <a:rPr lang="fr-FR"/>
              <a:pPr>
                <a:defRPr/>
              </a:pPr>
              <a:t>‹N°›</a:t>
            </a:fld>
            <a:endParaRPr lang="fr-FR"/>
          </a:p>
        </p:txBody>
      </p:sp>
    </p:spTree>
    <p:extLst>
      <p:ext uri="{BB962C8B-B14F-4D97-AF65-F5344CB8AC3E}">
        <p14:creationId xmlns:p14="http://schemas.microsoft.com/office/powerpoint/2010/main" xmlns="" val="57386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C592EAB-8DA1-4847-8973-CECB691879FE}" type="slidenum">
              <a:rPr lang="fr-FR"/>
              <a:pPr>
                <a:defRPr/>
              </a:pPr>
              <a:t>‹N°›</a:t>
            </a:fld>
            <a:endParaRPr lang="fr-FR"/>
          </a:p>
        </p:txBody>
      </p:sp>
    </p:spTree>
    <p:extLst>
      <p:ext uri="{BB962C8B-B14F-4D97-AF65-F5344CB8AC3E}">
        <p14:creationId xmlns:p14="http://schemas.microsoft.com/office/powerpoint/2010/main" xmlns="" val="399917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6B95AA7-146D-7B4A-908A-458F6B8AF01E}" type="slidenum">
              <a:rPr lang="fr-FR"/>
              <a:pPr>
                <a:defRPr/>
              </a:pPr>
              <a:t>‹N°›</a:t>
            </a:fld>
            <a:endParaRPr lang="fr-FR"/>
          </a:p>
        </p:txBody>
      </p:sp>
    </p:spTree>
    <p:extLst>
      <p:ext uri="{BB962C8B-B14F-4D97-AF65-F5344CB8AC3E}">
        <p14:creationId xmlns:p14="http://schemas.microsoft.com/office/powerpoint/2010/main" xmlns="" val="373911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F1D5607-B4FE-BC4B-8FB5-25811A5B5721}" type="slidenum">
              <a:rPr lang="fr-FR"/>
              <a:pPr>
                <a:defRPr/>
              </a:pPr>
              <a:t>‹N°›</a:t>
            </a:fld>
            <a:endParaRPr lang="fr-FR"/>
          </a:p>
        </p:txBody>
      </p:sp>
    </p:spTree>
    <p:extLst>
      <p:ext uri="{BB962C8B-B14F-4D97-AF65-F5344CB8AC3E}">
        <p14:creationId xmlns:p14="http://schemas.microsoft.com/office/powerpoint/2010/main" xmlns="" val="84226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fr-F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fr-F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1E628874-5F10-C044-B1E5-A5231CEDAD7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5" r:id="rId12"/>
    <p:sldLayoutId id="2147483666"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8.jpeg"/><Relationship Id="rId7" Type="http://schemas.openxmlformats.org/officeDocument/2006/relationships/image" Target="../media/image11.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29.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1.jpeg"/><Relationship Id="rId7" Type="http://schemas.openxmlformats.org/officeDocument/2006/relationships/image" Target="../media/image12.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3.jpeg"/><Relationship Id="rId7" Type="http://schemas.openxmlformats.org/officeDocument/2006/relationships/image" Target="../media/image12.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5.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png"/><Relationship Id="rId9"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7.jpeg"/><Relationship Id="rId7"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google.com/url?sa=i&amp;rct=j&amp;q=&amp;esrc=s&amp;source=images&amp;cd=&amp;ved=2ahUKEwiPt67x9tfkAhVOXRoKHYgvAAQQjRx6BAgBEAQ&amp;url=https://www.fujifilm.ch/medical/fr/humane/ultrasons/te7&amp;psig=AOvVaw1j0MTcOT3IZHxKMBoqaGK4&amp;ust=1568812113503100" TargetMode="External"/><Relationship Id="rId7" Type="http://schemas.openxmlformats.org/officeDocument/2006/relationships/image" Target="../media/image11.jpeg"/><Relationship Id="rId12" Type="http://schemas.openxmlformats.org/officeDocument/2006/relationships/image" Target="../media/image19.jpeg"/><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1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1.jpeg"/><Relationship Id="rId7"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3.jpeg"/><Relationship Id="rId7"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5.jpeg"/><Relationship Id="rId7" Type="http://schemas.openxmlformats.org/officeDocument/2006/relationships/image" Target="../media/image7.png"/><Relationship Id="rId12" Type="http://schemas.openxmlformats.org/officeDocument/2006/relationships/image" Target="../media/image1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26.jpeg"/><Relationship Id="rId10" Type="http://schemas.openxmlformats.org/officeDocument/2006/relationships/image" Target="../media/image13.jpeg"/><Relationship Id="rId4" Type="http://schemas.openxmlformats.org/officeDocument/2006/relationships/hyperlink" Target="https://www.google.com/url?sa=i&amp;rct=j&amp;q=&amp;esrc=s&amp;source=imgres&amp;cd=&amp;cad=rja&amp;uact=8&amp;ved=2ahUKEwjoi_y9-tfkAhVIQhoKHXE4BosQjRx6BAgBEAQ&amp;url=https://www.milian.com/frontoffice/article/861090&amp;psig=AOvVaw37nxX7oAMSGon_FUC5AQyZ&amp;ust=1568813133269159"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8149" y="1988840"/>
            <a:ext cx="9144000"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fr-FR" sz="3600" dirty="0">
                <a:solidFill>
                  <a:srgbClr val="3366FF"/>
                </a:solidFill>
                <a:latin typeface="Comic Sans MS" charset="0"/>
              </a:rPr>
              <a:t>Intérêt de la sonde JJ aimantée chez l’enfant : </a:t>
            </a:r>
          </a:p>
          <a:p>
            <a:pPr algn="ctr" eaLnBrk="1" hangingPunct="1">
              <a:spcBef>
                <a:spcPct val="50000"/>
              </a:spcBef>
            </a:pPr>
            <a:r>
              <a:rPr lang="fr-FR" sz="3600" dirty="0">
                <a:solidFill>
                  <a:srgbClr val="3366FF"/>
                </a:solidFill>
                <a:latin typeface="Comic Sans MS" charset="0"/>
              </a:rPr>
              <a:t>un bel exemple de collaboration entre IDE et chirurgiens</a:t>
            </a:r>
          </a:p>
        </p:txBody>
      </p:sp>
      <p:pic>
        <p:nvPicPr>
          <p:cNvPr id="14340" name="Picture 12" descr="image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204430"/>
            <a:ext cx="19050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341" name="Group 8"/>
          <p:cNvGrpSpPr>
            <a:grpSpLocks/>
          </p:cNvGrpSpPr>
          <p:nvPr/>
        </p:nvGrpSpPr>
        <p:grpSpPr bwMode="auto">
          <a:xfrm>
            <a:off x="-9525" y="6049963"/>
            <a:ext cx="9159875" cy="838200"/>
            <a:chOff x="556" y="1859"/>
            <a:chExt cx="5504" cy="521"/>
          </a:xfrm>
        </p:grpSpPr>
        <p:pic>
          <p:nvPicPr>
            <p:cNvPr id="14347"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9"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0"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1"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342" name="Image 14"/>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89907" y="231898"/>
            <a:ext cx="226060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Box 16"/>
          <p:cNvSpPr txBox="1">
            <a:spLocks noChangeArrowheads="1"/>
          </p:cNvSpPr>
          <p:nvPr/>
        </p:nvSpPr>
        <p:spPr bwMode="auto">
          <a:xfrm>
            <a:off x="395535" y="1052736"/>
            <a:ext cx="842493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2000" b="1" dirty="0" smtClean="0">
                <a:latin typeface="Comic Sans MS" charset="0"/>
              </a:rPr>
              <a:t>XXV</a:t>
            </a:r>
            <a:r>
              <a:rPr lang="fr-FR" sz="2000" b="1" baseline="30000" dirty="0" smtClean="0">
                <a:latin typeface="Comic Sans MS" charset="0"/>
              </a:rPr>
              <a:t>ème</a:t>
            </a:r>
            <a:r>
              <a:rPr lang="fr-FR" sz="2000" b="1" dirty="0" smtClean="0">
                <a:latin typeface="Comic Sans MS" charset="0"/>
              </a:rPr>
              <a:t> </a:t>
            </a:r>
            <a:r>
              <a:rPr lang="fr-FR" sz="2000" b="1" dirty="0" smtClean="0">
                <a:latin typeface="Comic Sans MS" charset="0"/>
                <a:cs typeface="+mn-cs"/>
              </a:rPr>
              <a:t>Journée nationale de perfectionnement en soins infirmiers de chirurgie pédiatrique</a:t>
            </a:r>
            <a:endParaRPr lang="fr-FR" sz="2000" b="1" dirty="0">
              <a:latin typeface="Comic Sans MS" charset="0"/>
              <a:cs typeface="+mn-cs"/>
            </a:endParaRPr>
          </a:p>
        </p:txBody>
      </p:sp>
      <p:sp>
        <p:nvSpPr>
          <p:cNvPr id="17" name="Titre 1"/>
          <p:cNvSpPr txBox="1">
            <a:spLocks/>
          </p:cNvSpPr>
          <p:nvPr/>
        </p:nvSpPr>
        <p:spPr>
          <a:xfrm>
            <a:off x="0" y="4831504"/>
            <a:ext cx="9144000" cy="126179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fr-FR" sz="2000" dirty="0">
                <a:latin typeface="Comic Sans MS" charset="0"/>
              </a:rPr>
              <a:t>Marion CHERON (IDE) et Perrine PARTY (IPDE)</a:t>
            </a:r>
          </a:p>
          <a:p>
            <a:pPr>
              <a:defRPr/>
            </a:pPr>
            <a:r>
              <a:rPr lang="fr-FR" sz="2000" dirty="0">
                <a:latin typeface="Comic Sans MS" charset="0"/>
              </a:rPr>
              <a:t>10/10/</a:t>
            </a:r>
            <a:r>
              <a:rPr lang="fr-FR" sz="2000" dirty="0" smtClean="0">
                <a:latin typeface="Comic Sans MS" charset="0"/>
              </a:rPr>
              <a:t>2019</a:t>
            </a:r>
            <a:br>
              <a:rPr lang="fr-FR" sz="2000" dirty="0" smtClean="0">
                <a:latin typeface="Comic Sans MS" charset="0"/>
              </a:rPr>
            </a:br>
            <a:r>
              <a:rPr lang="en-GB" sz="1200" dirty="0" smtClean="0">
                <a:solidFill>
                  <a:schemeClr val="bg1">
                    <a:lumMod val="50000"/>
                  </a:schemeClr>
                </a:solidFill>
                <a:latin typeface="Comic Sans MS"/>
                <a:cs typeface="Comic Sans MS"/>
              </a:rPr>
              <a:t>Necker-</a:t>
            </a:r>
            <a:r>
              <a:rPr lang="en-GB" sz="1200" dirty="0" err="1" smtClean="0">
                <a:solidFill>
                  <a:schemeClr val="bg1">
                    <a:lumMod val="50000"/>
                  </a:schemeClr>
                </a:solidFill>
                <a:latin typeface="Comic Sans MS"/>
                <a:cs typeface="Comic Sans MS"/>
              </a:rPr>
              <a:t>Enfants</a:t>
            </a:r>
            <a:r>
              <a:rPr lang="en-GB" sz="1200" dirty="0" smtClean="0">
                <a:solidFill>
                  <a:schemeClr val="bg1">
                    <a:lumMod val="50000"/>
                  </a:schemeClr>
                </a:solidFill>
                <a:latin typeface="Comic Sans MS"/>
                <a:cs typeface="Comic Sans MS"/>
              </a:rPr>
              <a:t> </a:t>
            </a:r>
            <a:r>
              <a:rPr lang="en-GB" sz="1200" dirty="0" err="1" smtClean="0">
                <a:solidFill>
                  <a:schemeClr val="bg1">
                    <a:lumMod val="50000"/>
                  </a:schemeClr>
                </a:solidFill>
                <a:latin typeface="Comic Sans MS"/>
                <a:cs typeface="Comic Sans MS"/>
              </a:rPr>
              <a:t>malades</a:t>
            </a:r>
            <a:r>
              <a:rPr lang="en-GB" sz="1200" dirty="0" smtClean="0">
                <a:solidFill>
                  <a:schemeClr val="bg1">
                    <a:lumMod val="50000"/>
                  </a:schemeClr>
                </a:solidFill>
                <a:latin typeface="Comic Sans MS"/>
                <a:cs typeface="Comic Sans MS"/>
              </a:rPr>
              <a:t> Assistance-</a:t>
            </a:r>
            <a:r>
              <a:rPr lang="en-GB" sz="1200" dirty="0" err="1" smtClean="0">
                <a:solidFill>
                  <a:schemeClr val="bg1">
                    <a:lumMod val="50000"/>
                  </a:schemeClr>
                </a:solidFill>
                <a:latin typeface="Comic Sans MS"/>
                <a:cs typeface="Comic Sans MS"/>
              </a:rPr>
              <a:t>Publique</a:t>
            </a:r>
            <a:r>
              <a:rPr lang="en-GB" sz="1200" dirty="0" smtClean="0">
                <a:solidFill>
                  <a:schemeClr val="bg1">
                    <a:lumMod val="50000"/>
                  </a:schemeClr>
                </a:solidFill>
                <a:latin typeface="Comic Sans MS"/>
                <a:cs typeface="Comic Sans MS"/>
              </a:rPr>
              <a:t> </a:t>
            </a:r>
            <a:r>
              <a:rPr lang="en-GB" sz="1200" dirty="0" err="1" smtClean="0">
                <a:solidFill>
                  <a:schemeClr val="bg1">
                    <a:lumMod val="50000"/>
                  </a:schemeClr>
                </a:solidFill>
                <a:latin typeface="Comic Sans MS"/>
                <a:cs typeface="Comic Sans MS"/>
              </a:rPr>
              <a:t>Hôpitaux</a:t>
            </a:r>
            <a:r>
              <a:rPr lang="en-GB" sz="1200" dirty="0" smtClean="0">
                <a:solidFill>
                  <a:schemeClr val="bg1">
                    <a:lumMod val="50000"/>
                  </a:schemeClr>
                </a:solidFill>
                <a:latin typeface="Comic Sans MS"/>
                <a:cs typeface="Comic Sans MS"/>
              </a:rPr>
              <a:t> de Paris, Paris, FRANCE</a:t>
            </a:r>
          </a:p>
        </p:txBody>
      </p:sp>
    </p:spTree>
    <p:extLst>
      <p:ext uri="{BB962C8B-B14F-4D97-AF65-F5344CB8AC3E}">
        <p14:creationId xmlns:p14="http://schemas.microsoft.com/office/powerpoint/2010/main" xmlns="" val="2486559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br>
              <a:rPr lang="fr-FR" dirty="0" smtClean="0"/>
            </a:br>
            <a:endParaRPr lang="fr-FR" dirty="0"/>
          </a:p>
        </p:txBody>
      </p:sp>
      <p:pic>
        <p:nvPicPr>
          <p:cNvPr id="5" name="Espace réservé du contenu 4"/>
          <p:cNvPicPr>
            <a:picLocks noGrp="1" noChangeAspect="1"/>
          </p:cNvPicPr>
          <p:nvPr>
            <p:ph sz="quarter" idx="4294967295"/>
          </p:nvPr>
        </p:nvPicPr>
        <p:blipFill>
          <a:blip r:embed="rId2" cstate="email">
            <a:extLst>
              <a:ext uri="{28A0092B-C50C-407E-A947-70E740481C1C}">
                <a14:useLocalDpi xmlns:a14="http://schemas.microsoft.com/office/drawing/2010/main" xmlns="" val="0"/>
              </a:ext>
            </a:extLst>
          </a:blip>
          <a:stretch>
            <a:fillRect/>
          </a:stretch>
        </p:blipFill>
        <p:spPr>
          <a:xfrm>
            <a:off x="827584" y="1196975"/>
            <a:ext cx="3273425" cy="4367213"/>
          </a:xfrm>
          <a:prstGeom prst="rect">
            <a:avLst/>
          </a:prstGeom>
        </p:spPr>
      </p:pic>
      <p:pic>
        <p:nvPicPr>
          <p:cNvPr id="6" name="Image 5"/>
          <p:cNvPicPr>
            <a:picLocks noChangeAspect="1"/>
          </p:cNvPicPr>
          <p:nvPr/>
        </p:nvPicPr>
        <p:blipFill rotWithShape="1">
          <a:blip r:embed="rId3" cstate="email">
            <a:extLst>
              <a:ext uri="{28A0092B-C50C-407E-A947-70E740481C1C}">
                <a14:useLocalDpi xmlns:a14="http://schemas.microsoft.com/office/drawing/2010/main" xmlns="" val="0"/>
              </a:ext>
            </a:extLst>
          </a:blip>
          <a:srcRect l="30771" t="42609" r="36874" b="37200"/>
          <a:stretch/>
        </p:blipFill>
        <p:spPr>
          <a:xfrm>
            <a:off x="5076056" y="836712"/>
            <a:ext cx="2769303" cy="2304256"/>
          </a:xfrm>
          <a:prstGeom prst="rect">
            <a:avLst/>
          </a:prstGeom>
        </p:spPr>
      </p:pic>
      <p:pic>
        <p:nvPicPr>
          <p:cNvPr id="7" name="Espace réservé du contenu 4"/>
          <p:cNvPicPr>
            <a:picLocks noChangeAspect="1"/>
          </p:cNvPicPr>
          <p:nvPr/>
        </p:nvPicPr>
        <p:blipFill rotWithShape="1">
          <a:blip r:embed="rId4" cstate="email">
            <a:extLst>
              <a:ext uri="{28A0092B-C50C-407E-A947-70E740481C1C}">
                <a14:useLocalDpi xmlns:a14="http://schemas.microsoft.com/office/drawing/2010/main" xmlns="" val="0"/>
              </a:ext>
            </a:extLst>
          </a:blip>
          <a:srcRect l="38578" t="35027" r="35919" b="33747"/>
          <a:stretch/>
        </p:blipFill>
        <p:spPr bwMode="gray">
          <a:xfrm>
            <a:off x="5076056" y="3501008"/>
            <a:ext cx="2769303" cy="2543053"/>
          </a:xfrm>
          <a:prstGeom prst="rect">
            <a:avLst/>
          </a:prstGeom>
        </p:spPr>
      </p:pic>
      <p:pic>
        <p:nvPicPr>
          <p:cNvPr id="8" name="Picture 12" descr="image001"/>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8"/>
          <p:cNvGrpSpPr>
            <a:grpSpLocks/>
          </p:cNvGrpSpPr>
          <p:nvPr/>
        </p:nvGrpSpPr>
        <p:grpSpPr bwMode="auto">
          <a:xfrm>
            <a:off x="-9525" y="6309319"/>
            <a:ext cx="9159875" cy="578843"/>
            <a:chOff x="556" y="1859"/>
            <a:chExt cx="5504" cy="521"/>
          </a:xfrm>
        </p:grpSpPr>
        <p:pic>
          <p:nvPicPr>
            <p:cNvPr id="11" name="Picture 9"/>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noChangeArrowheads="1"/>
            </p:cNvPicPr>
            <p:nvPr/>
          </p:nvPicPr>
          <p:blipFill>
            <a:blip r:embed="rId10"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6917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pic>
        <p:nvPicPr>
          <p:cNvPr id="7" name="Espace réservé du contenu 6"/>
          <p:cNvPicPr>
            <a:picLocks noGrp="1" noChangeAspect="1"/>
          </p:cNvPicPr>
          <p:nvPr>
            <p:ph sz="quarter" idx="4294967295"/>
          </p:nvPr>
        </p:nvPicPr>
        <p:blipFill rotWithShape="1">
          <a:blip r:embed="rId2" cstate="email">
            <a:extLst>
              <a:ext uri="{28A0092B-C50C-407E-A947-70E740481C1C}">
                <a14:useLocalDpi xmlns:a14="http://schemas.microsoft.com/office/drawing/2010/main" xmlns="" val="0"/>
              </a:ext>
            </a:extLst>
          </a:blip>
          <a:srcRect l="18663" t="20416" r="4785"/>
          <a:stretch/>
        </p:blipFill>
        <p:spPr>
          <a:xfrm>
            <a:off x="323528" y="1895475"/>
            <a:ext cx="3771900" cy="2941638"/>
          </a:xfrm>
        </p:spPr>
      </p:pic>
      <p:pic>
        <p:nvPicPr>
          <p:cNvPr id="8" name="Image 7"/>
          <p:cNvPicPr>
            <a:picLocks noChangeAspect="1"/>
          </p:cNvPicPr>
          <p:nvPr/>
        </p:nvPicPr>
        <p:blipFill rotWithShape="1">
          <a:blip r:embed="rId3" cstate="email">
            <a:extLst>
              <a:ext uri="{28A0092B-C50C-407E-A947-70E740481C1C}">
                <a14:useLocalDpi xmlns:a14="http://schemas.microsoft.com/office/drawing/2010/main" xmlns="" val="0"/>
              </a:ext>
            </a:extLst>
          </a:blip>
          <a:srcRect l="15352" t="14972" r="7220"/>
          <a:stretch/>
        </p:blipFill>
        <p:spPr>
          <a:xfrm>
            <a:off x="4932040" y="1896073"/>
            <a:ext cx="3571355" cy="2941404"/>
          </a:xfrm>
          <a:prstGeom prst="rect">
            <a:avLst/>
          </a:prstGeom>
        </p:spPr>
      </p:pic>
      <p:pic>
        <p:nvPicPr>
          <p:cNvPr id="5" name="Picture 12" descr="image00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a:grpSpLocks/>
          </p:cNvGrpSpPr>
          <p:nvPr/>
        </p:nvGrpSpPr>
        <p:grpSpPr bwMode="auto">
          <a:xfrm>
            <a:off x="-9525" y="6309319"/>
            <a:ext cx="9159875" cy="578843"/>
            <a:chOff x="556" y="1859"/>
            <a:chExt cx="5504" cy="521"/>
          </a:xfrm>
        </p:grpSpPr>
        <p:pic>
          <p:nvPicPr>
            <p:cNvPr id="10" name="Picture 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noChangeArrowheads="1"/>
            </p:cNvPicPr>
            <p:nvPr/>
          </p:nvPicPr>
          <p:blipFill>
            <a:blip r:embed="rId9"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4387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pic>
        <p:nvPicPr>
          <p:cNvPr id="5" name="Espace réservé du contenu 4"/>
          <p:cNvPicPr>
            <a:picLocks noGrp="1" noChangeAspect="1"/>
          </p:cNvPicPr>
          <p:nvPr>
            <p:ph sz="quarter" idx="4294967295"/>
          </p:nvPr>
        </p:nvPicPr>
        <p:blipFill>
          <a:blip r:embed="rId2" cstate="email">
            <a:extLst>
              <a:ext uri="{28A0092B-C50C-407E-A947-70E740481C1C}">
                <a14:useLocalDpi xmlns:a14="http://schemas.microsoft.com/office/drawing/2010/main" xmlns="" val="0"/>
              </a:ext>
            </a:extLst>
          </a:blip>
          <a:stretch>
            <a:fillRect/>
          </a:stretch>
        </p:blipFill>
        <p:spPr>
          <a:xfrm>
            <a:off x="539552" y="1844824"/>
            <a:ext cx="4064000" cy="3043238"/>
          </a:xfrm>
        </p:spPr>
      </p:pic>
      <p:pic>
        <p:nvPicPr>
          <p:cNvPr id="6" name="Imag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60032" y="1844824"/>
            <a:ext cx="4032448" cy="3024336"/>
          </a:xfrm>
          <a:prstGeom prst="rect">
            <a:avLst/>
          </a:prstGeom>
        </p:spPr>
      </p:pic>
      <p:pic>
        <p:nvPicPr>
          <p:cNvPr id="7" name="Picture 12" descr="image00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a:grpSpLocks/>
          </p:cNvGrpSpPr>
          <p:nvPr/>
        </p:nvGrpSpPr>
        <p:grpSpPr bwMode="auto">
          <a:xfrm>
            <a:off x="-9525" y="6309319"/>
            <a:ext cx="9159875" cy="578843"/>
            <a:chOff x="556" y="1859"/>
            <a:chExt cx="5504" cy="521"/>
          </a:xfrm>
        </p:grpSpPr>
        <p:pic>
          <p:nvPicPr>
            <p:cNvPr id="10" name="Picture 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noChangeArrowheads="1"/>
            </p:cNvPicPr>
            <p:nvPr/>
          </p:nvPicPr>
          <p:blipFill>
            <a:blip r:embed="rId9"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011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611560" y="981075"/>
            <a:ext cx="8208962" cy="5328245"/>
          </a:xfrm>
        </p:spPr>
        <p:txBody>
          <a:bodyPr/>
          <a:lstStyle/>
          <a:p>
            <a:pPr lvl="1"/>
            <a:r>
              <a:rPr lang="fr-FR" dirty="0">
                <a:latin typeface="Times New Roman" pitchFamily="18" charset="0"/>
                <a:cs typeface="Times New Roman" pitchFamily="18" charset="0"/>
              </a:rPr>
              <a:t>Confort pour l’enfant et sa </a:t>
            </a:r>
            <a:r>
              <a:rPr lang="fr-FR" dirty="0" smtClean="0">
                <a:latin typeface="Times New Roman" pitchFamily="18" charset="0"/>
                <a:cs typeface="Times New Roman" pitchFamily="18" charset="0"/>
              </a:rPr>
              <a:t>famille</a:t>
            </a:r>
          </a:p>
          <a:p>
            <a:pPr lvl="2"/>
            <a:r>
              <a:rPr lang="fr-FR" dirty="0" smtClean="0">
                <a:latin typeface="Times New Roman" pitchFamily="18" charset="0"/>
                <a:cs typeface="Times New Roman" pitchFamily="18" charset="0"/>
              </a:rPr>
              <a:t>Gestion de la douleur et diminution du stress</a:t>
            </a:r>
          </a:p>
          <a:p>
            <a:pPr lvl="2"/>
            <a:r>
              <a:rPr lang="fr-FR" dirty="0" smtClean="0">
                <a:latin typeface="Times New Roman" pitchFamily="18" charset="0"/>
                <a:cs typeface="Times New Roman" pitchFamily="18" charset="0"/>
              </a:rPr>
              <a:t>Pas de séparation parents/enfants</a:t>
            </a:r>
          </a:p>
          <a:p>
            <a:pPr lvl="2"/>
            <a:r>
              <a:rPr lang="fr-FR" dirty="0" smtClean="0">
                <a:latin typeface="Times New Roman" pitchFamily="18" charset="0"/>
                <a:cs typeface="Times New Roman" pitchFamily="18" charset="0"/>
              </a:rPr>
              <a:t>Organisation plus simple pour la famille</a:t>
            </a:r>
          </a:p>
          <a:p>
            <a:pPr lvl="2"/>
            <a:r>
              <a:rPr lang="fr-FR" dirty="0" smtClean="0">
                <a:latin typeface="Times New Roman" pitchFamily="18" charset="0"/>
                <a:cs typeface="Times New Roman" pitchFamily="18" charset="0"/>
              </a:rPr>
              <a:t>Simple consultation</a:t>
            </a:r>
          </a:p>
          <a:p>
            <a:pPr lvl="2"/>
            <a:r>
              <a:rPr lang="fr-FR" dirty="0" smtClean="0">
                <a:latin typeface="Times New Roman" pitchFamily="18" charset="0"/>
                <a:cs typeface="Times New Roman" pitchFamily="18" charset="0"/>
              </a:rPr>
              <a:t>Pas d’anesthésie générale</a:t>
            </a:r>
          </a:p>
          <a:p>
            <a:pPr lvl="2">
              <a:buNone/>
            </a:pPr>
            <a:endParaRPr lang="fr-FR" dirty="0" smtClean="0">
              <a:latin typeface="Times New Roman" pitchFamily="18" charset="0"/>
              <a:cs typeface="Times New Roman" pitchFamily="18" charset="0"/>
            </a:endParaRPr>
          </a:p>
          <a:p>
            <a:pPr lvl="1"/>
            <a:r>
              <a:rPr lang="fr-FR" dirty="0">
                <a:latin typeface="Times New Roman" pitchFamily="18" charset="0"/>
                <a:cs typeface="Times New Roman" pitchFamily="18" charset="0"/>
              </a:rPr>
              <a:t>Gain </a:t>
            </a:r>
            <a:r>
              <a:rPr lang="fr-FR" dirty="0" smtClean="0">
                <a:latin typeface="Times New Roman" pitchFamily="18" charset="0"/>
                <a:cs typeface="Times New Roman" pitchFamily="18" charset="0"/>
              </a:rPr>
              <a:t>organisationnel</a:t>
            </a:r>
          </a:p>
          <a:p>
            <a:pPr lvl="2"/>
            <a:r>
              <a:rPr lang="fr-FR" dirty="0" smtClean="0">
                <a:latin typeface="Times New Roman" pitchFamily="18" charset="0"/>
                <a:cs typeface="Times New Roman" pitchFamily="18" charset="0"/>
              </a:rPr>
              <a:t>Nécessité d’organiser une hospitalisation et un bloc par les secrétaires</a:t>
            </a:r>
          </a:p>
          <a:p>
            <a:pPr lvl="2"/>
            <a:r>
              <a:rPr lang="fr-FR" dirty="0" smtClean="0">
                <a:latin typeface="Times New Roman" pitchFamily="18" charset="0"/>
                <a:cs typeface="Times New Roman" pitchFamily="18" charset="0"/>
              </a:rPr>
              <a:t>Consultation anesthésie si ablation supérieur à 3 mois de la pose</a:t>
            </a:r>
            <a:endParaRPr lang="fr-FR" dirty="0">
              <a:latin typeface="Times New Roman" pitchFamily="18" charset="0"/>
              <a:cs typeface="Times New Roman" pitchFamily="18" charset="0"/>
            </a:endParaRPr>
          </a:p>
        </p:txBody>
      </p:sp>
      <p:sp>
        <p:nvSpPr>
          <p:cNvPr id="4" name="Espace réservé du texte 3"/>
          <p:cNvSpPr>
            <a:spLocks noGrp="1"/>
          </p:cNvSpPr>
          <p:nvPr>
            <p:ph type="body" sz="quarter" idx="4294967295"/>
          </p:nvPr>
        </p:nvSpPr>
        <p:spPr>
          <a:xfrm>
            <a:off x="467544" y="431799"/>
            <a:ext cx="8208962" cy="549275"/>
          </a:xfrm>
        </p:spPr>
        <p:txBody>
          <a:bodyPr/>
          <a:lstStyle/>
          <a:p>
            <a:r>
              <a:rPr lang="fr-FR" dirty="0" smtClean="0">
                <a:solidFill>
                  <a:schemeClr val="accent2">
                    <a:lumMod val="60000"/>
                    <a:lumOff val="40000"/>
                  </a:schemeClr>
                </a:solidFill>
                <a:latin typeface="Times New Roman" pitchFamily="18" charset="0"/>
                <a:cs typeface="Times New Roman" pitchFamily="18" charset="0"/>
              </a:rPr>
              <a:t>Intérêts de la sonde JJ aimantée </a:t>
            </a:r>
            <a:endParaRPr lang="fr-FR" dirty="0">
              <a:solidFill>
                <a:schemeClr val="accent2">
                  <a:lumMod val="60000"/>
                  <a:lumOff val="40000"/>
                </a:schemeClr>
              </a:solidFill>
              <a:latin typeface="Times New Roman" pitchFamily="18" charset="0"/>
              <a:cs typeface="Times New Roman" pitchFamily="18" charset="0"/>
            </a:endParaRPr>
          </a:p>
        </p:txBody>
      </p:sp>
      <p:pic>
        <p:nvPicPr>
          <p:cNvPr id="6"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8"/>
          <p:cNvGrpSpPr>
            <a:grpSpLocks/>
          </p:cNvGrpSpPr>
          <p:nvPr/>
        </p:nvGrpSpPr>
        <p:grpSpPr bwMode="auto">
          <a:xfrm>
            <a:off x="-9525" y="6309319"/>
            <a:ext cx="9159875" cy="578843"/>
            <a:chOff x="556" y="1859"/>
            <a:chExt cx="5504" cy="521"/>
          </a:xfrm>
        </p:grpSpPr>
        <p:pic>
          <p:nvPicPr>
            <p:cNvPr id="8"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41872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611560" y="908720"/>
            <a:ext cx="8208962" cy="5530726"/>
          </a:xfrm>
        </p:spPr>
        <p:txBody>
          <a:bodyPr/>
          <a:lstStyle/>
          <a:p>
            <a:pPr lvl="1">
              <a:buNone/>
            </a:pPr>
            <a:endParaRPr lang="fr-FR" dirty="0" smtClean="0">
              <a:latin typeface="Times New Roman" pitchFamily="18" charset="0"/>
              <a:cs typeface="Times New Roman" pitchFamily="18" charset="0"/>
            </a:endParaRPr>
          </a:p>
          <a:p>
            <a:pPr lvl="1"/>
            <a:r>
              <a:rPr lang="fr-FR" dirty="0" smtClean="0">
                <a:latin typeface="Times New Roman" pitchFamily="18" charset="0"/>
                <a:cs typeface="Times New Roman" pitchFamily="18" charset="0"/>
              </a:rPr>
              <a:t>Gain économique</a:t>
            </a:r>
          </a:p>
          <a:p>
            <a:pPr lvl="2"/>
            <a:r>
              <a:rPr lang="fr-FR" dirty="0" smtClean="0">
                <a:latin typeface="Times New Roman" pitchFamily="18" charset="0"/>
                <a:cs typeface="Times New Roman" pitchFamily="18" charset="0"/>
              </a:rPr>
              <a:t>En hospitalisation ambulatoire : forfait 1600€</a:t>
            </a:r>
          </a:p>
          <a:p>
            <a:pPr lvl="2"/>
            <a:r>
              <a:rPr lang="fr-FR" dirty="0" smtClean="0">
                <a:latin typeface="Times New Roman" pitchFamily="18" charset="0"/>
                <a:cs typeface="Times New Roman" pitchFamily="18" charset="0"/>
              </a:rPr>
              <a:t>En consultation : 200€</a:t>
            </a:r>
          </a:p>
          <a:p>
            <a:pPr lvl="2">
              <a:buNone/>
            </a:pPr>
            <a:endParaRPr lang="fr-FR" dirty="0">
              <a:latin typeface="Times New Roman" pitchFamily="18" charset="0"/>
              <a:cs typeface="Times New Roman" pitchFamily="18" charset="0"/>
            </a:endParaRPr>
          </a:p>
          <a:p>
            <a:pPr lvl="1"/>
            <a:r>
              <a:rPr lang="fr-FR" dirty="0">
                <a:latin typeface="Times New Roman" pitchFamily="18" charset="0"/>
                <a:cs typeface="Times New Roman" pitchFamily="18" charset="0"/>
              </a:rPr>
              <a:t>Gain de temps </a:t>
            </a:r>
          </a:p>
          <a:p>
            <a:pPr lvl="2"/>
            <a:r>
              <a:rPr lang="fr-FR" dirty="0" smtClean="0">
                <a:latin typeface="Times New Roman" pitchFamily="18" charset="0"/>
                <a:cs typeface="Times New Roman" pitchFamily="18" charset="0"/>
              </a:rPr>
              <a:t>Hospitalisation : 1 journée</a:t>
            </a:r>
          </a:p>
          <a:p>
            <a:pPr lvl="2"/>
            <a:r>
              <a:rPr lang="fr-FR" dirty="0" smtClean="0">
                <a:latin typeface="Times New Roman" pitchFamily="18" charset="0"/>
                <a:cs typeface="Times New Roman" pitchFamily="18" charset="0"/>
              </a:rPr>
              <a:t>Consultation : 1 heure</a:t>
            </a:r>
          </a:p>
          <a:p>
            <a:pPr marL="288000" lvl="1" indent="0">
              <a:buNone/>
            </a:pPr>
            <a:endParaRPr lang="fr-FR" dirty="0" smtClean="0">
              <a:latin typeface="Times New Roman" pitchFamily="18" charset="0"/>
              <a:cs typeface="Times New Roman" pitchFamily="18" charset="0"/>
            </a:endParaRPr>
          </a:p>
          <a:p>
            <a:pPr marL="288000" lvl="1" indent="0">
              <a:buNone/>
            </a:pP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pic>
        <p:nvPicPr>
          <p:cNvPr id="4"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8"/>
          <p:cNvGrpSpPr>
            <a:grpSpLocks/>
          </p:cNvGrpSpPr>
          <p:nvPr/>
        </p:nvGrpSpPr>
        <p:grpSpPr bwMode="auto">
          <a:xfrm>
            <a:off x="-9525" y="6309319"/>
            <a:ext cx="9159875" cy="578843"/>
            <a:chOff x="556" y="1859"/>
            <a:chExt cx="5504" cy="521"/>
          </a:xfrm>
        </p:grpSpPr>
        <p:pic>
          <p:nvPicPr>
            <p:cNvPr id="7"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9865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941388" y="2061169"/>
            <a:ext cx="8208962" cy="4248150"/>
          </a:xfrm>
        </p:spPr>
        <p:txBody>
          <a:bodyPr/>
          <a:lstStyle/>
          <a:p>
            <a:pPr lvl="1"/>
            <a:r>
              <a:rPr lang="fr-FR" dirty="0" smtClean="0">
                <a:latin typeface="Times New Roman" pitchFamily="18" charset="0"/>
                <a:cs typeface="Times New Roman" pitchFamily="18" charset="0"/>
              </a:rPr>
              <a:t>Refus de l’enfant</a:t>
            </a:r>
          </a:p>
          <a:p>
            <a:pPr lvl="1"/>
            <a:r>
              <a:rPr lang="fr-FR" dirty="0" smtClean="0">
                <a:latin typeface="Times New Roman" pitchFamily="18" charset="0"/>
                <a:cs typeface="Times New Roman" pitchFamily="18" charset="0"/>
              </a:rPr>
              <a:t>Dislocation aimant - sonde JJ</a:t>
            </a:r>
          </a:p>
          <a:p>
            <a:pPr lvl="1"/>
            <a:r>
              <a:rPr lang="fr-FR" dirty="0" smtClean="0">
                <a:latin typeface="Times New Roman" pitchFamily="18" charset="0"/>
                <a:cs typeface="Times New Roman" pitchFamily="18" charset="0"/>
              </a:rPr>
              <a:t>Cystoscopie sous AG en cas d’échec de l’ablation en consultation</a:t>
            </a:r>
          </a:p>
          <a:p>
            <a:endParaRPr lang="fr-FR" dirty="0" smtClean="0"/>
          </a:p>
          <a:p>
            <a:endParaRPr lang="fr-FR" dirty="0"/>
          </a:p>
        </p:txBody>
      </p:sp>
      <p:sp>
        <p:nvSpPr>
          <p:cNvPr id="4" name="Espace réservé du texte 3"/>
          <p:cNvSpPr>
            <a:spLocks noGrp="1"/>
          </p:cNvSpPr>
          <p:nvPr>
            <p:ph type="body" sz="quarter" idx="4294967295"/>
          </p:nvPr>
        </p:nvSpPr>
        <p:spPr>
          <a:xfrm>
            <a:off x="941388" y="1058069"/>
            <a:ext cx="8208962" cy="719138"/>
          </a:xfrm>
        </p:spPr>
        <p:txBody>
          <a:bodyPr/>
          <a:lstStyle/>
          <a:p>
            <a:pPr>
              <a:buFont typeface="Arial" pitchFamily="34" charset="0"/>
              <a:buChar char="•"/>
            </a:pPr>
            <a:r>
              <a:rPr lang="fr-FR" sz="3200" b="1" dirty="0" smtClean="0">
                <a:solidFill>
                  <a:schemeClr val="accent6">
                    <a:lumMod val="40000"/>
                    <a:lumOff val="60000"/>
                  </a:schemeClr>
                </a:solidFill>
                <a:latin typeface="Times New Roman" pitchFamily="18" charset="0"/>
                <a:cs typeface="Times New Roman" pitchFamily="18" charset="0"/>
              </a:rPr>
              <a:t>Les limites (relatives)</a:t>
            </a:r>
            <a:endParaRPr lang="fr-FR" sz="3200" b="1" dirty="0">
              <a:solidFill>
                <a:schemeClr val="accent6">
                  <a:lumMod val="40000"/>
                  <a:lumOff val="60000"/>
                </a:schemeClr>
              </a:solidFill>
              <a:latin typeface="Times New Roman" pitchFamily="18" charset="0"/>
              <a:cs typeface="Times New Roman" pitchFamily="18" charset="0"/>
            </a:endParaRPr>
          </a:p>
        </p:txBody>
      </p:sp>
      <p:pic>
        <p:nvPicPr>
          <p:cNvPr id="5"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8"/>
          <p:cNvGrpSpPr>
            <a:grpSpLocks/>
          </p:cNvGrpSpPr>
          <p:nvPr/>
        </p:nvGrpSpPr>
        <p:grpSpPr bwMode="auto">
          <a:xfrm>
            <a:off x="-9525" y="6309319"/>
            <a:ext cx="9159875" cy="578843"/>
            <a:chOff x="556" y="1859"/>
            <a:chExt cx="5504" cy="521"/>
          </a:xfrm>
        </p:grpSpPr>
        <p:pic>
          <p:nvPicPr>
            <p:cNvPr id="8"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3472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467544" y="1195810"/>
            <a:ext cx="8208962" cy="5041502"/>
          </a:xfrm>
        </p:spPr>
        <p:txBody>
          <a:bodyPr/>
          <a:lstStyle/>
          <a:p>
            <a:r>
              <a:rPr lang="fr-FR" dirty="0" smtClean="0">
                <a:solidFill>
                  <a:schemeClr val="accent6">
                    <a:lumMod val="40000"/>
                    <a:lumOff val="60000"/>
                  </a:schemeClr>
                </a:solidFill>
                <a:latin typeface="Times New Roman" pitchFamily="18" charset="0"/>
                <a:cs typeface="Times New Roman" pitchFamily="18" charset="0"/>
              </a:rPr>
              <a:t>Problématique</a:t>
            </a:r>
          </a:p>
          <a:p>
            <a:pPr lvl="1"/>
            <a:r>
              <a:rPr lang="fr-FR" dirty="0" smtClean="0">
                <a:latin typeface="Times New Roman" pitchFamily="18" charset="0"/>
                <a:cs typeface="Times New Roman" pitchFamily="18" charset="0"/>
              </a:rPr>
              <a:t>L’ablation de la sonde JJ peut-elle être simplifiée par la mise en place d’une sonde JJ aimantée chez l’enfant en bas âge</a:t>
            </a:r>
          </a:p>
          <a:p>
            <a:pPr lvl="2"/>
            <a:r>
              <a:rPr lang="fr-FR" dirty="0" smtClean="0">
                <a:latin typeface="Times New Roman" pitchFamily="18" charset="0"/>
                <a:cs typeface="Times New Roman" pitchFamily="18" charset="0"/>
              </a:rPr>
              <a:t>Matériel</a:t>
            </a:r>
          </a:p>
          <a:p>
            <a:pPr lvl="2"/>
            <a:r>
              <a:rPr lang="fr-FR" dirty="0">
                <a:latin typeface="Times New Roman" pitchFamily="18" charset="0"/>
                <a:cs typeface="Times New Roman" pitchFamily="18" charset="0"/>
              </a:rPr>
              <a:t>F</a:t>
            </a:r>
            <a:r>
              <a:rPr lang="fr-FR" dirty="0" smtClean="0">
                <a:latin typeface="Times New Roman" pitchFamily="18" charset="0"/>
                <a:cs typeface="Times New Roman" pitchFamily="18" charset="0"/>
              </a:rPr>
              <a:t>abriquant	</a:t>
            </a:r>
          </a:p>
          <a:p>
            <a:pPr lvl="2"/>
            <a:r>
              <a:rPr lang="fr-FR" dirty="0">
                <a:latin typeface="Times New Roman" pitchFamily="18" charset="0"/>
                <a:cs typeface="Times New Roman" pitchFamily="18" charset="0"/>
              </a:rPr>
              <a:t>C</a:t>
            </a:r>
            <a:r>
              <a:rPr lang="fr-FR" dirty="0" smtClean="0">
                <a:latin typeface="Times New Roman" pitchFamily="18" charset="0"/>
                <a:cs typeface="Times New Roman" pitchFamily="18" charset="0"/>
              </a:rPr>
              <a:t>odage</a:t>
            </a:r>
          </a:p>
          <a:p>
            <a:r>
              <a:rPr lang="fr-FR" dirty="0" smtClean="0">
                <a:solidFill>
                  <a:schemeClr val="accent6">
                    <a:lumMod val="40000"/>
                    <a:lumOff val="60000"/>
                  </a:schemeClr>
                </a:solidFill>
                <a:latin typeface="Times New Roman" pitchFamily="18" charset="0"/>
                <a:cs typeface="Times New Roman" pitchFamily="18" charset="0"/>
              </a:rPr>
              <a:t>Rôle infirmier</a:t>
            </a:r>
          </a:p>
          <a:p>
            <a:pPr lvl="1"/>
            <a:r>
              <a:rPr lang="fr-FR" dirty="0" smtClean="0">
                <a:latin typeface="Times New Roman" pitchFamily="18" charset="0"/>
                <a:cs typeface="Times New Roman" pitchFamily="18" charset="0"/>
              </a:rPr>
              <a:t>Protocole de soins standardisé</a:t>
            </a:r>
          </a:p>
          <a:p>
            <a:pPr lvl="1"/>
            <a:endParaRPr lang="fr-FR" dirty="0" smtClean="0"/>
          </a:p>
          <a:p>
            <a:pPr lvl="1"/>
            <a:endParaRPr lang="fr-FR" dirty="0" smtClean="0"/>
          </a:p>
          <a:p>
            <a:pPr lvl="1"/>
            <a:endParaRPr lang="fr-FR" dirty="0"/>
          </a:p>
        </p:txBody>
      </p:sp>
      <p:sp>
        <p:nvSpPr>
          <p:cNvPr id="3" name="Titre 2"/>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5" name="Espace réservé du texte 4"/>
          <p:cNvSpPr>
            <a:spLocks noGrp="1"/>
          </p:cNvSpPr>
          <p:nvPr>
            <p:ph type="body" sz="quarter" idx="4294967295"/>
          </p:nvPr>
        </p:nvSpPr>
        <p:spPr>
          <a:xfrm>
            <a:off x="467544" y="476672"/>
            <a:ext cx="8208962" cy="719138"/>
          </a:xfrm>
        </p:spPr>
        <p:txBody>
          <a:bodyPr/>
          <a:lstStyle/>
          <a:p>
            <a:pPr algn="ctr">
              <a:buNone/>
            </a:pPr>
            <a:r>
              <a:rPr lang="fr-FR" sz="3600" b="1" dirty="0" smtClean="0">
                <a:solidFill>
                  <a:srgbClr val="C00000"/>
                </a:solidFill>
                <a:latin typeface="Times New Roman" pitchFamily="18" charset="0"/>
                <a:cs typeface="Times New Roman" pitchFamily="18" charset="0"/>
              </a:rPr>
              <a:t>Présentation de l’étude</a:t>
            </a:r>
            <a:r>
              <a:rPr lang="fr-FR" sz="3600" b="1" dirty="0" smtClean="0">
                <a:solidFill>
                  <a:srgbClr val="FF0000"/>
                </a:solidFill>
                <a:latin typeface="Times New Roman" pitchFamily="18" charset="0"/>
                <a:cs typeface="Times New Roman" pitchFamily="18" charset="0"/>
              </a:rPr>
              <a:t> </a:t>
            </a:r>
            <a:endParaRPr lang="fr-FR" sz="3600" b="1" dirty="0">
              <a:solidFill>
                <a:srgbClr val="FF0000"/>
              </a:solidFill>
              <a:latin typeface="Times New Roman" pitchFamily="18" charset="0"/>
              <a:cs typeface="Times New Roman" pitchFamily="18" charset="0"/>
            </a:endParaRPr>
          </a:p>
        </p:txBody>
      </p:sp>
      <p:pic>
        <p:nvPicPr>
          <p:cNvPr id="6"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8"/>
          <p:cNvGrpSpPr>
            <a:grpSpLocks/>
          </p:cNvGrpSpPr>
          <p:nvPr/>
        </p:nvGrpSpPr>
        <p:grpSpPr bwMode="auto">
          <a:xfrm>
            <a:off x="-9525" y="6309319"/>
            <a:ext cx="9159875" cy="578843"/>
            <a:chOff x="556" y="1859"/>
            <a:chExt cx="5504" cy="521"/>
          </a:xfrm>
        </p:grpSpPr>
        <p:pic>
          <p:nvPicPr>
            <p:cNvPr id="9"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7390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539552" y="367506"/>
            <a:ext cx="8208962" cy="649288"/>
          </a:xfrm>
        </p:spPr>
        <p:txBody>
          <a:bodyPr/>
          <a:lstStyle/>
          <a:p>
            <a:pPr marL="457200" lvl="1" indent="0" algn="ctr">
              <a:buNone/>
            </a:pPr>
            <a:r>
              <a:rPr lang="fr-FR" sz="3200" b="1" dirty="0">
                <a:solidFill>
                  <a:srgbClr val="C00000"/>
                </a:solidFill>
                <a:latin typeface="Times New Roman" pitchFamily="18" charset="0"/>
                <a:cs typeface="Times New Roman" pitchFamily="18" charset="0"/>
              </a:rPr>
              <a:t>Mise </a:t>
            </a:r>
            <a:r>
              <a:rPr lang="fr-FR" sz="3200" b="1" dirty="0" smtClean="0">
                <a:solidFill>
                  <a:srgbClr val="C00000"/>
                </a:solidFill>
                <a:latin typeface="Times New Roman" pitchFamily="18" charset="0"/>
                <a:cs typeface="Times New Roman" pitchFamily="18" charset="0"/>
              </a:rPr>
              <a:t>en place de la </a:t>
            </a:r>
            <a:r>
              <a:rPr lang="fr-FR" sz="3200" b="1" dirty="0">
                <a:solidFill>
                  <a:srgbClr val="C00000"/>
                </a:solidFill>
                <a:latin typeface="Times New Roman" pitchFamily="18" charset="0"/>
                <a:cs typeface="Times New Roman" pitchFamily="18" charset="0"/>
              </a:rPr>
              <a:t>fiche de </a:t>
            </a:r>
            <a:r>
              <a:rPr lang="fr-FR" sz="3200" b="1" dirty="0" smtClean="0">
                <a:solidFill>
                  <a:srgbClr val="C00000"/>
                </a:solidFill>
                <a:latin typeface="Times New Roman" pitchFamily="18" charset="0"/>
                <a:cs typeface="Times New Roman" pitchFamily="18" charset="0"/>
              </a:rPr>
              <a:t>suivie</a:t>
            </a:r>
            <a:endParaRPr lang="fr-FR" b="1" dirty="0">
              <a:solidFill>
                <a:srgbClr val="C00000"/>
              </a:solidFill>
              <a:latin typeface="Times New Roman" pitchFamily="18" charset="0"/>
              <a:cs typeface="Times New Roman" pitchFamily="18" charset="0"/>
            </a:endParaRPr>
          </a:p>
        </p:txBody>
      </p:sp>
      <p:pic>
        <p:nvPicPr>
          <p:cNvPr id="1025" name="Picture 1" descr="C:\Users\3240689\AppData\Local\Microsoft\Windows\Temporary Internet Files\Content.IE5\65Q25Y5U\IMG_1719.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r="2363"/>
          <a:stretch/>
        </p:blipFill>
        <p:spPr bwMode="auto">
          <a:xfrm>
            <a:off x="2931129" y="1000821"/>
            <a:ext cx="3729102" cy="50924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2" descr="image00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1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8"/>
          <p:cNvGrpSpPr>
            <a:grpSpLocks/>
          </p:cNvGrpSpPr>
          <p:nvPr/>
        </p:nvGrpSpPr>
        <p:grpSpPr bwMode="auto">
          <a:xfrm>
            <a:off x="-9525" y="6309319"/>
            <a:ext cx="9159875" cy="578843"/>
            <a:chOff x="556" y="1859"/>
            <a:chExt cx="5504" cy="521"/>
          </a:xfrm>
        </p:grpSpPr>
        <p:pic>
          <p:nvPicPr>
            <p:cNvPr id="8" name="Picture 9"/>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1"/>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p:cNvPicPr>
              <a:picLocks noChangeAspect="1" noChangeArrowheads="1"/>
            </p:cNvPicPr>
            <p:nvPr/>
          </p:nvPicPr>
          <p:blipFill>
            <a:blip r:embed="rId8"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77067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4" name="Espace réservé du texte 3"/>
          <p:cNvSpPr>
            <a:spLocks noGrp="1"/>
          </p:cNvSpPr>
          <p:nvPr>
            <p:ph type="body" sz="quarter" idx="4294967295"/>
          </p:nvPr>
        </p:nvSpPr>
        <p:spPr>
          <a:xfrm>
            <a:off x="467544" y="476250"/>
            <a:ext cx="8208962" cy="720725"/>
          </a:xfrm>
        </p:spPr>
        <p:txBody>
          <a:bodyPr/>
          <a:lstStyle/>
          <a:p>
            <a:pPr algn="ctr">
              <a:buNone/>
            </a:pPr>
            <a:r>
              <a:rPr lang="fr-FR" sz="3600" b="1" dirty="0" smtClean="0">
                <a:solidFill>
                  <a:srgbClr val="C00000"/>
                </a:solidFill>
                <a:latin typeface="Times New Roman" pitchFamily="18" charset="0"/>
                <a:cs typeface="Times New Roman" pitchFamily="18" charset="0"/>
              </a:rPr>
              <a:t>Conclusion</a:t>
            </a:r>
          </a:p>
        </p:txBody>
      </p:sp>
      <p:sp>
        <p:nvSpPr>
          <p:cNvPr id="8" name="Espace réservé du contenu 7"/>
          <p:cNvSpPr>
            <a:spLocks noGrp="1"/>
          </p:cNvSpPr>
          <p:nvPr>
            <p:ph sz="quarter" idx="4294967295"/>
          </p:nvPr>
        </p:nvSpPr>
        <p:spPr>
          <a:xfrm>
            <a:off x="467544" y="1196975"/>
            <a:ext cx="8208962" cy="4824413"/>
          </a:xfrm>
        </p:spPr>
        <p:txBody>
          <a:bodyPr/>
          <a:lstStyle/>
          <a:p>
            <a:pPr marL="0" indent="0" algn="just">
              <a:buNone/>
            </a:pPr>
            <a:r>
              <a:rPr lang="fr-FR" sz="2800" dirty="0" smtClean="0">
                <a:latin typeface="Times New Roman" pitchFamily="18" charset="0"/>
                <a:cs typeface="Times New Roman" pitchFamily="18" charset="0"/>
              </a:rPr>
              <a:t>Depuis 2017, augmentation de l’utilisation des sondes JJ aimantées</a:t>
            </a:r>
          </a:p>
          <a:p>
            <a:pPr marL="0" indent="0" algn="just">
              <a:buNone/>
            </a:pPr>
            <a:endParaRPr lang="fr-FR" dirty="0"/>
          </a:p>
        </p:txBody>
      </p:sp>
      <p:graphicFrame>
        <p:nvGraphicFramePr>
          <p:cNvPr id="7" name="Graphique 6"/>
          <p:cNvGraphicFramePr>
            <a:graphicFrameLocks noChangeAspect="1"/>
          </p:cNvGraphicFramePr>
          <p:nvPr>
            <p:extLst>
              <p:ext uri="{D42A27DB-BD31-4B8C-83A1-F6EECF244321}">
                <p14:modId xmlns:p14="http://schemas.microsoft.com/office/powerpoint/2010/main" xmlns="" val="303234122"/>
              </p:ext>
            </p:extLst>
          </p:nvPr>
        </p:nvGraphicFramePr>
        <p:xfrm>
          <a:off x="1619672" y="2276872"/>
          <a:ext cx="5544616" cy="392124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2" descr="image00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1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8"/>
          <p:cNvGrpSpPr>
            <a:grpSpLocks/>
          </p:cNvGrpSpPr>
          <p:nvPr/>
        </p:nvGrpSpPr>
        <p:grpSpPr bwMode="auto">
          <a:xfrm>
            <a:off x="-9525" y="6309319"/>
            <a:ext cx="9159875" cy="578843"/>
            <a:chOff x="556" y="1859"/>
            <a:chExt cx="5504" cy="521"/>
          </a:xfrm>
        </p:grpSpPr>
        <p:pic>
          <p:nvPicPr>
            <p:cNvPr id="11" name="Picture 9"/>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noChangeArrowheads="1"/>
            </p:cNvPicPr>
            <p:nvPr/>
          </p:nvPicPr>
          <p:blipFill>
            <a:blip r:embed="rId8"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11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br>
              <a:rPr lang="fr-FR" dirty="0" smtClean="0"/>
            </a:br>
            <a:endParaRPr lang="fr-FR" dirty="0"/>
          </a:p>
        </p:txBody>
      </p:sp>
      <p:sp>
        <p:nvSpPr>
          <p:cNvPr id="3" name="Espace réservé du contenu 2"/>
          <p:cNvSpPr>
            <a:spLocks noGrp="1"/>
          </p:cNvSpPr>
          <p:nvPr>
            <p:ph sz="quarter" idx="4294967295"/>
          </p:nvPr>
        </p:nvSpPr>
        <p:spPr>
          <a:xfrm>
            <a:off x="935038" y="274638"/>
            <a:ext cx="8208962" cy="5818187"/>
          </a:xfrm>
        </p:spPr>
        <p:txBody>
          <a:bodyPr/>
          <a:lstStyle/>
          <a:p>
            <a:pPr marL="0" indent="0">
              <a:buNone/>
            </a:pPr>
            <a:endParaRPr lang="fr-FR" dirty="0" smtClean="0"/>
          </a:p>
          <a:p>
            <a:pPr marL="0" indent="0">
              <a:buNone/>
            </a:pPr>
            <a:r>
              <a:rPr lang="fr-FR" dirty="0" smtClean="0">
                <a:latin typeface="Times New Roman" pitchFamily="18" charset="0"/>
                <a:cs typeface="Times New Roman" pitchFamily="18" charset="0"/>
              </a:rPr>
              <a:t>Depuis </a:t>
            </a:r>
            <a:r>
              <a:rPr lang="fr-FR" dirty="0">
                <a:latin typeface="Times New Roman" pitchFamily="18" charset="0"/>
                <a:cs typeface="Times New Roman" pitchFamily="18" charset="0"/>
              </a:rPr>
              <a:t>le début </a:t>
            </a:r>
            <a:r>
              <a:rPr lang="fr-FR" dirty="0" smtClean="0">
                <a:latin typeface="Times New Roman" pitchFamily="18" charset="0"/>
                <a:cs typeface="Times New Roman" pitchFamily="18" charset="0"/>
              </a:rPr>
              <a:t>de l’année :</a:t>
            </a:r>
          </a:p>
          <a:p>
            <a:r>
              <a:rPr lang="fr-FR" dirty="0" smtClean="0">
                <a:latin typeface="Times New Roman" pitchFamily="18" charset="0"/>
                <a:cs typeface="Times New Roman" pitchFamily="18" charset="0"/>
              </a:rPr>
              <a:t>utilisation généralisée </a:t>
            </a:r>
            <a:r>
              <a:rPr lang="fr-FR" dirty="0">
                <a:latin typeface="Times New Roman" pitchFamily="18" charset="0"/>
                <a:cs typeface="Times New Roman" pitchFamily="18" charset="0"/>
              </a:rPr>
              <a:t>dans le service par la </a:t>
            </a:r>
            <a:r>
              <a:rPr lang="fr-FR" dirty="0" smtClean="0">
                <a:latin typeface="Times New Roman" pitchFamily="18" charset="0"/>
                <a:cs typeface="Times New Roman" pitchFamily="18" charset="0"/>
              </a:rPr>
              <a:t>totalité </a:t>
            </a:r>
            <a:r>
              <a:rPr lang="fr-FR" dirty="0">
                <a:latin typeface="Times New Roman" pitchFamily="18" charset="0"/>
                <a:cs typeface="Times New Roman" pitchFamily="18" charset="0"/>
              </a:rPr>
              <a:t>des </a:t>
            </a:r>
            <a:r>
              <a:rPr lang="fr-FR" dirty="0" smtClean="0">
                <a:latin typeface="Times New Roman" pitchFamily="18" charset="0"/>
                <a:cs typeface="Times New Roman" pitchFamily="18" charset="0"/>
              </a:rPr>
              <a:t>chirurgiens</a:t>
            </a:r>
          </a:p>
          <a:p>
            <a:r>
              <a:rPr lang="fr-FR" dirty="0">
                <a:latin typeface="Times New Roman" pitchFamily="18" charset="0"/>
                <a:cs typeface="Times New Roman" pitchFamily="18" charset="0"/>
              </a:rPr>
              <a:t>a</a:t>
            </a:r>
            <a:r>
              <a:rPr lang="fr-FR" dirty="0" smtClean="0">
                <a:latin typeface="Times New Roman" pitchFamily="18" charset="0"/>
                <a:cs typeface="Times New Roman" pitchFamily="18" charset="0"/>
              </a:rPr>
              <a:t>ugmentation </a:t>
            </a:r>
            <a:r>
              <a:rPr lang="fr-FR" dirty="0">
                <a:latin typeface="Times New Roman" pitchFamily="18" charset="0"/>
                <a:cs typeface="Times New Roman" pitchFamily="18" charset="0"/>
              </a:rPr>
              <a:t>de l’utilisation de la sonde JJ aimantée quelque soit l'âge </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élargissement des indications opératoires</a:t>
            </a:r>
          </a:p>
          <a:p>
            <a:r>
              <a:rPr lang="fr-FR" dirty="0">
                <a:latin typeface="Times New Roman" pitchFamily="18" charset="0"/>
                <a:cs typeface="Times New Roman" pitchFamily="18" charset="0"/>
              </a:rPr>
              <a:t>c</a:t>
            </a:r>
            <a:r>
              <a:rPr lang="fr-FR" dirty="0" smtClean="0">
                <a:latin typeface="Times New Roman" pitchFamily="18" charset="0"/>
                <a:cs typeface="Times New Roman" pitchFamily="18" charset="0"/>
              </a:rPr>
              <a:t>ollaboration avec le personnel de la consultation</a:t>
            </a:r>
          </a:p>
          <a:p>
            <a:pPr marL="0" indent="0">
              <a:buNone/>
            </a:pPr>
            <a:endParaRPr lang="fr-FR" dirty="0" smtClean="0"/>
          </a:p>
          <a:p>
            <a:pPr marL="0" indent="0">
              <a:buNone/>
            </a:pPr>
            <a:endParaRPr lang="fr-FR" dirty="0" smtClean="0"/>
          </a:p>
          <a:p>
            <a:pPr marL="0" indent="0">
              <a:buNone/>
            </a:pPr>
            <a:endParaRPr lang="fr-FR" dirty="0"/>
          </a:p>
        </p:txBody>
      </p:sp>
      <p:pic>
        <p:nvPicPr>
          <p:cNvPr id="4"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Group 8"/>
          <p:cNvGrpSpPr>
            <a:grpSpLocks/>
          </p:cNvGrpSpPr>
          <p:nvPr/>
        </p:nvGrpSpPr>
        <p:grpSpPr bwMode="auto">
          <a:xfrm>
            <a:off x="-9525" y="6309319"/>
            <a:ext cx="9159875" cy="578843"/>
            <a:chOff x="556" y="1859"/>
            <a:chExt cx="5504" cy="521"/>
          </a:xfrm>
        </p:grpSpPr>
        <p:pic>
          <p:nvPicPr>
            <p:cNvPr id="7"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5040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4294967295"/>
          </p:nvPr>
        </p:nvSpPr>
        <p:spPr>
          <a:xfrm>
            <a:off x="472281" y="274638"/>
            <a:ext cx="8208962" cy="719137"/>
          </a:xfrm>
        </p:spPr>
        <p:txBody>
          <a:bodyPr/>
          <a:lstStyle/>
          <a:p>
            <a:pPr algn="ctr">
              <a:buNone/>
            </a:pPr>
            <a:r>
              <a:rPr lang="fr-FR" sz="3600" b="1" dirty="0" smtClean="0">
                <a:solidFill>
                  <a:srgbClr val="C00000"/>
                </a:solidFill>
                <a:latin typeface="Times New Roman" pitchFamily="18" charset="0"/>
                <a:cs typeface="Times New Roman" pitchFamily="18" charset="0"/>
              </a:rPr>
              <a:t>Définitions</a:t>
            </a:r>
            <a:endParaRPr lang="fr-FR" sz="3600" b="1" dirty="0">
              <a:solidFill>
                <a:srgbClr val="C00000"/>
              </a:solidFill>
              <a:latin typeface="Times New Roman" pitchFamily="18" charset="0"/>
              <a:cs typeface="Times New Roman" pitchFamily="18" charset="0"/>
            </a:endParaRPr>
          </a:p>
        </p:txBody>
      </p:sp>
      <p:sp>
        <p:nvSpPr>
          <p:cNvPr id="3" name="Espace réservé du contenu 2"/>
          <p:cNvSpPr>
            <a:spLocks noGrp="1"/>
          </p:cNvSpPr>
          <p:nvPr>
            <p:ph sz="quarter" idx="4294967295"/>
          </p:nvPr>
        </p:nvSpPr>
        <p:spPr>
          <a:xfrm>
            <a:off x="611560" y="838199"/>
            <a:ext cx="8208962" cy="5172075"/>
          </a:xfrm>
        </p:spPr>
        <p:txBody>
          <a:bodyPr/>
          <a:lstStyle/>
          <a:p>
            <a:r>
              <a:rPr lang="fr-FR" dirty="0" smtClean="0">
                <a:solidFill>
                  <a:schemeClr val="accent2">
                    <a:lumMod val="60000"/>
                    <a:lumOff val="40000"/>
                  </a:schemeClr>
                </a:solidFill>
                <a:latin typeface="Times New Roman" pitchFamily="18" charset="0"/>
                <a:cs typeface="Times New Roman" pitchFamily="18" charset="0"/>
              </a:rPr>
              <a:t>Appareil urinaire</a:t>
            </a:r>
          </a:p>
          <a:p>
            <a:pPr marL="288000" lvl="1" indent="0">
              <a:buNone/>
              <a:tabLst>
                <a:tab pos="5467350" algn="l"/>
              </a:tabLst>
            </a:pPr>
            <a:endParaRPr lang="fr-FR" dirty="0"/>
          </a:p>
          <a:p>
            <a:pPr marL="288000" lvl="1" indent="0">
              <a:buNone/>
              <a:tabLst>
                <a:tab pos="5467350" algn="l"/>
              </a:tabLst>
            </a:pPr>
            <a:endParaRPr lang="fr-FR" dirty="0" smtClean="0"/>
          </a:p>
          <a:p>
            <a:pPr marL="288000" lvl="1" indent="0">
              <a:buNone/>
              <a:tabLst>
                <a:tab pos="5467350" algn="l"/>
              </a:tabLst>
            </a:pPr>
            <a:endParaRPr lang="fr-FR" dirty="0" smtClean="0"/>
          </a:p>
          <a:p>
            <a:pPr marL="288000" lvl="1" indent="0">
              <a:buNone/>
              <a:tabLst>
                <a:tab pos="5467350" algn="l"/>
              </a:tabLst>
            </a:pPr>
            <a:endParaRPr lang="fr-FR" dirty="0"/>
          </a:p>
          <a:p>
            <a:pPr marL="288000" lvl="1" indent="0">
              <a:buNone/>
              <a:tabLst>
                <a:tab pos="5467350" algn="l"/>
              </a:tabLst>
            </a:pPr>
            <a:endParaRPr lang="fr-FR" dirty="0" smtClean="0"/>
          </a:p>
          <a:p>
            <a:pPr marL="288000" lvl="1" indent="0">
              <a:buNone/>
              <a:tabLst>
                <a:tab pos="5467350" algn="l"/>
              </a:tabLst>
            </a:pPr>
            <a:endParaRPr lang="fr-FR" dirty="0" smtClean="0"/>
          </a:p>
          <a:p>
            <a:pPr marL="288000" lvl="1" indent="0">
              <a:buNone/>
              <a:tabLst>
                <a:tab pos="5467350" algn="l"/>
              </a:tabLst>
            </a:pPr>
            <a:endParaRPr lang="fr-FR" dirty="0" smtClean="0"/>
          </a:p>
        </p:txBody>
      </p:sp>
      <p:pic>
        <p:nvPicPr>
          <p:cNvPr id="10" name="Image 9"/>
          <p:cNvPicPr>
            <a:picLocks noChangeAspect="1"/>
          </p:cNvPicPr>
          <p:nvPr/>
        </p:nvPicPr>
        <p:blipFill>
          <a:blip r:embed="rId2"/>
          <a:stretch>
            <a:fillRect/>
          </a:stretch>
        </p:blipFill>
        <p:spPr>
          <a:xfrm>
            <a:off x="4567237" y="3424237"/>
            <a:ext cx="9525" cy="9525"/>
          </a:xfrm>
          <a:prstGeom prst="rect">
            <a:avLst/>
          </a:prstGeom>
        </p:spPr>
      </p:pic>
      <p:pic>
        <p:nvPicPr>
          <p:cNvPr id="8" name="Image 7" descr="Appareil urinaire.png"/>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99792" y="1707250"/>
            <a:ext cx="3366756" cy="4148610"/>
          </a:xfrm>
          <a:prstGeom prst="rect">
            <a:avLst/>
          </a:prstGeom>
        </p:spPr>
      </p:pic>
      <p:pic>
        <p:nvPicPr>
          <p:cNvPr id="11" name="Picture 12" descr="image00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a:grpSpLocks/>
          </p:cNvGrpSpPr>
          <p:nvPr/>
        </p:nvGrpSpPr>
        <p:grpSpPr bwMode="auto">
          <a:xfrm>
            <a:off x="-9525" y="6309319"/>
            <a:ext cx="9159875" cy="578843"/>
            <a:chOff x="556" y="1859"/>
            <a:chExt cx="5504" cy="521"/>
          </a:xfrm>
        </p:grpSpPr>
        <p:pic>
          <p:nvPicPr>
            <p:cNvPr id="12" name="Picture 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2"/>
            <p:cNvPicPr>
              <a:picLocks noChangeAspect="1" noChangeArrowheads="1"/>
            </p:cNvPicPr>
            <p:nvPr/>
          </p:nvPicPr>
          <p:blipFill>
            <a:blip r:embed="rId9"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305703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935038" y="765175"/>
            <a:ext cx="8208962" cy="5256213"/>
          </a:xfrm>
        </p:spPr>
        <p:txBody>
          <a:bodyPr/>
          <a:lstStyle/>
          <a:p>
            <a:pPr marL="0" lvl="0" indent="0" algn="ctr">
              <a:lnSpc>
                <a:spcPct val="50000"/>
              </a:lnSpc>
              <a:buNone/>
            </a:pPr>
            <a:r>
              <a:rPr lang="fr-FR" sz="3600" b="1" dirty="0">
                <a:solidFill>
                  <a:srgbClr val="C00000"/>
                </a:solidFill>
                <a:latin typeface="Times New Roman" pitchFamily="18" charset="0"/>
                <a:cs typeface="Times New Roman" pitchFamily="18" charset="0"/>
              </a:rPr>
              <a:t>Exemple de collaboration réussie </a:t>
            </a:r>
            <a:endParaRPr lang="fr-FR" sz="3600" b="1" dirty="0" smtClean="0">
              <a:solidFill>
                <a:srgbClr val="C00000"/>
              </a:solidFill>
              <a:latin typeface="Times New Roman" pitchFamily="18" charset="0"/>
              <a:cs typeface="Times New Roman" pitchFamily="18" charset="0"/>
            </a:endParaRPr>
          </a:p>
          <a:p>
            <a:pPr marL="0" lvl="0" indent="0" algn="ctr">
              <a:lnSpc>
                <a:spcPct val="50000"/>
              </a:lnSpc>
              <a:buNone/>
            </a:pPr>
            <a:r>
              <a:rPr lang="fr-FR" sz="3600" b="1" smtClean="0">
                <a:solidFill>
                  <a:srgbClr val="C00000"/>
                </a:solidFill>
                <a:latin typeface="Times New Roman" pitchFamily="18" charset="0"/>
                <a:cs typeface="Times New Roman" pitchFamily="18" charset="0"/>
              </a:rPr>
              <a:t>entre Infirmières </a:t>
            </a:r>
            <a:r>
              <a:rPr lang="fr-FR" sz="3600" b="1" dirty="0">
                <a:solidFill>
                  <a:srgbClr val="C00000"/>
                </a:solidFill>
                <a:latin typeface="Times New Roman" pitchFamily="18" charset="0"/>
                <a:cs typeface="Times New Roman" pitchFamily="18" charset="0"/>
              </a:rPr>
              <a:t>et Chirurgiens.</a:t>
            </a:r>
          </a:p>
          <a:p>
            <a:pPr marL="0" indent="0">
              <a:buNone/>
            </a:pPr>
            <a:endParaRPr lang="fr-FR" dirty="0"/>
          </a:p>
        </p:txBody>
      </p:sp>
      <p:pic>
        <p:nvPicPr>
          <p:cNvPr id="5"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5" descr="DSC04270 (1).JPG"/>
          <p:cNvPicPr>
            <a:picLocks noChangeAspect="1"/>
          </p:cNvPicPr>
          <p:nvPr/>
        </p:nvPicPr>
        <p:blipFill>
          <a:blip r:embed="rId3" cstate="print"/>
          <a:stretch>
            <a:fillRect/>
          </a:stretch>
        </p:blipFill>
        <p:spPr>
          <a:xfrm>
            <a:off x="454244" y="2060848"/>
            <a:ext cx="8150204" cy="3705630"/>
          </a:xfrm>
          <a:prstGeom prst="rect">
            <a:avLst/>
          </a:prstGeom>
        </p:spPr>
      </p:pic>
      <p:pic>
        <p:nvPicPr>
          <p:cNvPr id="7" name="Image 1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8"/>
          <p:cNvGrpSpPr>
            <a:grpSpLocks/>
          </p:cNvGrpSpPr>
          <p:nvPr/>
        </p:nvGrpSpPr>
        <p:grpSpPr bwMode="auto">
          <a:xfrm>
            <a:off x="-9525" y="6309319"/>
            <a:ext cx="9159875" cy="578843"/>
            <a:chOff x="556" y="1859"/>
            <a:chExt cx="5504" cy="521"/>
          </a:xfrm>
        </p:grpSpPr>
        <p:pic>
          <p:nvPicPr>
            <p:cNvPr id="9" name="Picture 9"/>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p:cNvPicPr>
              <a:picLocks noChangeAspect="1" noChangeArrowheads="1"/>
            </p:cNvPicPr>
            <p:nvPr/>
          </p:nvPicPr>
          <p:blipFill>
            <a:blip r:embed="rId8"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9148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949370"/>
            <a:ext cx="7704856" cy="4955203"/>
          </a:xfrm>
          <a:prstGeom prst="rect">
            <a:avLst/>
          </a:prstGeom>
          <a:noFill/>
        </p:spPr>
        <p:txBody>
          <a:bodyPr wrap="square" rtlCol="0">
            <a:spAutoFit/>
          </a:bodyPr>
          <a:lstStyle/>
          <a:p>
            <a:pPr algn="ctr"/>
            <a:r>
              <a:rPr lang="fr-FR" sz="3200" b="1" dirty="0" smtClean="0">
                <a:solidFill>
                  <a:srgbClr val="C00000"/>
                </a:solidFill>
                <a:latin typeface="Times New Roman" pitchFamily="18" charset="0"/>
                <a:cs typeface="Times New Roman" pitchFamily="18" charset="0"/>
              </a:rPr>
              <a:t>Remerciements</a:t>
            </a:r>
          </a:p>
          <a:p>
            <a:pPr algn="ctr"/>
            <a:endParaRPr lang="fr-FR" sz="3200" b="1" dirty="0" smtClean="0">
              <a:solidFill>
                <a:srgbClr val="C00000"/>
              </a:solidFill>
              <a:latin typeface="Times New Roman" pitchFamily="18" charset="0"/>
              <a:cs typeface="Times New Roman" pitchFamily="18" charset="0"/>
            </a:endParaRPr>
          </a:p>
          <a:p>
            <a:pPr algn="ctr"/>
            <a:r>
              <a:rPr lang="fr-FR" sz="2800" b="1" dirty="0" smtClean="0">
                <a:latin typeface="Times New Roman" pitchFamily="18" charset="0"/>
                <a:cs typeface="Times New Roman" pitchFamily="18" charset="0"/>
              </a:rPr>
              <a:t>La Société Française de Chirurgie Pédiatrique, l’Association Francophone des Paramédicaux en Chirurgie Pédiatrique, Pr Sarnacki chef de service, Dr Blanc chirurgien urologue pédiatre, Dr Botto chirurgien urologue pédiatre, Dr Broch chef de clinique assistant, Mme Lecoq cadre supérieur  et le service de consultation de chirurgie viscérale pédiatrique de l’hôpital Necker Enfants Malades</a:t>
            </a:r>
            <a:endParaRPr lang="fr-FR" sz="2800" b="1" dirty="0">
              <a:latin typeface="Times New Roman" pitchFamily="18" charset="0"/>
              <a:cs typeface="Times New Roman" pitchFamily="18" charset="0"/>
            </a:endParaRPr>
          </a:p>
        </p:txBody>
      </p:sp>
      <p:pic>
        <p:nvPicPr>
          <p:cNvPr id="3" name="Image 1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2" descr="image00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8"/>
          <p:cNvGrpSpPr>
            <a:grpSpLocks/>
          </p:cNvGrpSpPr>
          <p:nvPr/>
        </p:nvGrpSpPr>
        <p:grpSpPr bwMode="auto">
          <a:xfrm>
            <a:off x="-9525" y="6309319"/>
            <a:ext cx="9159875" cy="578843"/>
            <a:chOff x="556" y="1859"/>
            <a:chExt cx="5504" cy="521"/>
          </a:xfrm>
        </p:grpSpPr>
        <p:pic>
          <p:nvPicPr>
            <p:cNvPr id="6"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0" y="1412875"/>
            <a:ext cx="3024188" cy="3095625"/>
          </a:xfrm>
        </p:spPr>
        <p:txBody>
          <a:bodyPr/>
          <a:lstStyle/>
          <a:p>
            <a:pPr marL="0" indent="0">
              <a:buNone/>
            </a:pPr>
            <a:endParaRPr lang="fr-FR" sz="1600" b="0" dirty="0">
              <a:solidFill>
                <a:schemeClr val="tx1"/>
              </a:solidFill>
            </a:endParaRPr>
          </a:p>
          <a:p>
            <a:pPr marL="0" indent="0">
              <a:buNone/>
            </a:pPr>
            <a:endParaRPr lang="fr-FR" sz="1600" b="0" dirty="0" smtClean="0">
              <a:solidFill>
                <a:schemeClr val="tx1"/>
              </a:solidFill>
            </a:endParaRPr>
          </a:p>
          <a:p>
            <a:pPr marL="0" indent="0">
              <a:buNone/>
            </a:pPr>
            <a:endParaRPr lang="fr-FR" sz="1600" b="0" dirty="0">
              <a:solidFill>
                <a:schemeClr val="tx1"/>
              </a:solidFill>
            </a:endParaRPr>
          </a:p>
          <a:p>
            <a:pPr marL="0" indent="0">
              <a:buNone/>
            </a:pPr>
            <a:endParaRPr lang="fr-FR" sz="1600" b="0" dirty="0" smtClean="0">
              <a:solidFill>
                <a:schemeClr val="tx1"/>
              </a:solidFill>
            </a:endParaRPr>
          </a:p>
          <a:p>
            <a:pPr marL="0" indent="0">
              <a:buNone/>
            </a:pPr>
            <a:endParaRPr lang="fr-FR" dirty="0"/>
          </a:p>
          <a:p>
            <a:pPr marL="0" indent="0">
              <a:buNone/>
            </a:pPr>
            <a:endParaRPr lang="fr-FR" sz="1600" b="0" dirty="0" smtClean="0">
              <a:solidFill>
                <a:schemeClr val="tx1"/>
              </a:solidFill>
            </a:endParaRPr>
          </a:p>
          <a:p>
            <a:pPr marL="0" indent="0">
              <a:buNone/>
            </a:pPr>
            <a:endParaRPr lang="fr-FR" sz="1600" b="0" dirty="0">
              <a:solidFill>
                <a:schemeClr val="tx1"/>
              </a:solidFill>
            </a:endParaRPr>
          </a:p>
        </p:txBody>
      </p:sp>
      <p:sp>
        <p:nvSpPr>
          <p:cNvPr id="5" name="Espace réservé du texte 4"/>
          <p:cNvSpPr>
            <a:spLocks noGrp="1"/>
          </p:cNvSpPr>
          <p:nvPr>
            <p:ph type="body" sz="quarter" idx="4294967295"/>
          </p:nvPr>
        </p:nvSpPr>
        <p:spPr>
          <a:xfrm>
            <a:off x="755576" y="431800"/>
            <a:ext cx="3205163" cy="503238"/>
          </a:xfrm>
        </p:spPr>
        <p:txBody>
          <a:bodyPr/>
          <a:lstStyle/>
          <a:p>
            <a:pPr algn="ctr"/>
            <a:r>
              <a:rPr lang="fr-FR" b="1" dirty="0">
                <a:solidFill>
                  <a:schemeClr val="accent2">
                    <a:lumMod val="60000"/>
                    <a:lumOff val="40000"/>
                  </a:schemeClr>
                </a:solidFill>
                <a:latin typeface="Times New Roman" pitchFamily="18" charset="0"/>
                <a:cs typeface="Times New Roman" pitchFamily="18" charset="0"/>
              </a:rPr>
              <a:t>Sonde JJ</a:t>
            </a:r>
          </a:p>
        </p:txBody>
      </p:sp>
      <p:pic>
        <p:nvPicPr>
          <p:cNvPr id="7" name="Image 6"/>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flipH="1">
            <a:off x="1187624" y="1700809"/>
            <a:ext cx="2023135" cy="3902737"/>
          </a:xfrm>
          <a:prstGeom prst="rect">
            <a:avLst/>
          </a:prstGeom>
        </p:spPr>
      </p:pic>
      <p:sp>
        <p:nvSpPr>
          <p:cNvPr id="8" name="ZoneTexte 7"/>
          <p:cNvSpPr txBox="1"/>
          <p:nvPr/>
        </p:nvSpPr>
        <p:spPr>
          <a:xfrm>
            <a:off x="4788024" y="431800"/>
            <a:ext cx="3816424" cy="584775"/>
          </a:xfrm>
          <a:prstGeom prst="rect">
            <a:avLst/>
          </a:prstGeom>
          <a:noFill/>
        </p:spPr>
        <p:txBody>
          <a:bodyPr wrap="square" rtlCol="0">
            <a:spAutoFit/>
          </a:bodyPr>
          <a:lstStyle/>
          <a:p>
            <a:pPr algn="ctr">
              <a:buFont typeface="Arial" pitchFamily="34" charset="0"/>
              <a:buChar char="•"/>
            </a:pPr>
            <a:r>
              <a:rPr lang="fr-FR" sz="3200" b="1" dirty="0" smtClean="0">
                <a:solidFill>
                  <a:schemeClr val="accent2">
                    <a:lumMod val="60000"/>
                    <a:lumOff val="40000"/>
                  </a:schemeClr>
                </a:solidFill>
                <a:latin typeface="Times New Roman" pitchFamily="18" charset="0"/>
                <a:cs typeface="Times New Roman" pitchFamily="18" charset="0"/>
              </a:rPr>
              <a:t>Sonde JJ aimantée</a:t>
            </a:r>
            <a:endParaRPr lang="fr-FR" sz="3200" b="1" dirty="0">
              <a:solidFill>
                <a:schemeClr val="accent2">
                  <a:lumMod val="60000"/>
                  <a:lumOff val="40000"/>
                </a:schemeClr>
              </a:solidFill>
              <a:latin typeface="Times New Roman" pitchFamily="18" charset="0"/>
              <a:cs typeface="Times New Roman" pitchFamily="18" charset="0"/>
            </a:endParaRPr>
          </a:p>
        </p:txBody>
      </p:sp>
      <p:sp>
        <p:nvSpPr>
          <p:cNvPr id="4" name="Rectangle 3"/>
          <p:cNvSpPr/>
          <p:nvPr/>
        </p:nvSpPr>
        <p:spPr>
          <a:xfrm>
            <a:off x="755576" y="5413573"/>
            <a:ext cx="720080" cy="15832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1026" name="Picture 2" descr="\\sanusers.nck.aphp.fr\users\3240689\Bureau\planif\viscérale\congres octobre 2019\photo\radio jj.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372100" y="1524000"/>
            <a:ext cx="28575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1079612" y="5278800"/>
            <a:ext cx="792088" cy="2695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noFill/>
            </a:endParaRPr>
          </a:p>
        </p:txBody>
      </p:sp>
      <p:pic>
        <p:nvPicPr>
          <p:cNvPr id="10" name="Picture 12" descr="image00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Group 8"/>
          <p:cNvGrpSpPr>
            <a:grpSpLocks/>
          </p:cNvGrpSpPr>
          <p:nvPr/>
        </p:nvGrpSpPr>
        <p:grpSpPr bwMode="auto">
          <a:xfrm>
            <a:off x="-9525" y="6309319"/>
            <a:ext cx="9159875" cy="578843"/>
            <a:chOff x="556" y="1859"/>
            <a:chExt cx="5504" cy="521"/>
          </a:xfrm>
        </p:grpSpPr>
        <p:pic>
          <p:nvPicPr>
            <p:cNvPr id="14" name="Picture 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2"/>
            <p:cNvPicPr>
              <a:picLocks noChangeAspect="1" noChangeArrowheads="1"/>
            </p:cNvPicPr>
            <p:nvPr/>
          </p:nvPicPr>
          <p:blipFill>
            <a:blip r:embed="rId9"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51380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935038" y="1760540"/>
            <a:ext cx="8208962" cy="2087562"/>
          </a:xfrm>
        </p:spPr>
        <p:txBody>
          <a:bodyPr/>
          <a:lstStyle/>
          <a:p>
            <a:pPr lvl="1"/>
            <a:r>
              <a:rPr lang="fr-FR" dirty="0" smtClean="0">
                <a:latin typeface="Times New Roman" pitchFamily="18" charset="0"/>
                <a:cs typeface="Times New Roman" pitchFamily="18" charset="0"/>
              </a:rPr>
              <a:t>Greffe rénale</a:t>
            </a:r>
          </a:p>
          <a:p>
            <a:pPr lvl="1"/>
            <a:r>
              <a:rPr lang="fr-FR" dirty="0" smtClean="0">
                <a:latin typeface="Times New Roman" pitchFamily="18" charset="0"/>
                <a:cs typeface="Times New Roman" pitchFamily="18" charset="0"/>
              </a:rPr>
              <a:t>Cure de jonction </a:t>
            </a:r>
            <a:r>
              <a:rPr lang="fr-FR" dirty="0" err="1" smtClean="0">
                <a:latin typeface="Times New Roman" pitchFamily="18" charset="0"/>
                <a:cs typeface="Times New Roman" pitchFamily="18" charset="0"/>
              </a:rPr>
              <a:t>pyélo</a:t>
            </a:r>
            <a:r>
              <a:rPr lang="fr-FR" dirty="0" smtClean="0">
                <a:latin typeface="Times New Roman" pitchFamily="18" charset="0"/>
                <a:cs typeface="Times New Roman" pitchFamily="18" charset="0"/>
              </a:rPr>
              <a:t>-urétérale</a:t>
            </a:r>
          </a:p>
          <a:p>
            <a:pPr lvl="1"/>
            <a:r>
              <a:rPr lang="fr-FR" dirty="0" smtClean="0">
                <a:latin typeface="Times New Roman" pitchFamily="18" charset="0"/>
                <a:cs typeface="Times New Roman" pitchFamily="18" charset="0"/>
              </a:rPr>
              <a:t>Réimplantation </a:t>
            </a:r>
            <a:r>
              <a:rPr lang="fr-FR" dirty="0" err="1" smtClean="0">
                <a:latin typeface="Times New Roman" pitchFamily="18" charset="0"/>
                <a:cs typeface="Times New Roman" pitchFamily="18" charset="0"/>
              </a:rPr>
              <a:t>urétéro</a:t>
            </a:r>
            <a:r>
              <a:rPr lang="fr-FR" dirty="0" smtClean="0">
                <a:latin typeface="Times New Roman" pitchFamily="18" charset="0"/>
                <a:cs typeface="Times New Roman" pitchFamily="18" charset="0"/>
              </a:rPr>
              <a:t>-vésicale</a:t>
            </a:r>
          </a:p>
          <a:p>
            <a:pPr lvl="1"/>
            <a:r>
              <a:rPr lang="fr-FR" dirty="0" smtClean="0">
                <a:latin typeface="Times New Roman" pitchFamily="18" charset="0"/>
                <a:cs typeface="Times New Roman" pitchFamily="18" charset="0"/>
              </a:rPr>
              <a:t>Lithiase obstructive</a:t>
            </a:r>
          </a:p>
        </p:txBody>
      </p:sp>
      <p:sp>
        <p:nvSpPr>
          <p:cNvPr id="4" name="Espace réservé du texte 3"/>
          <p:cNvSpPr>
            <a:spLocks noGrp="1"/>
          </p:cNvSpPr>
          <p:nvPr>
            <p:ph type="body" sz="quarter" idx="4294967295"/>
          </p:nvPr>
        </p:nvSpPr>
        <p:spPr>
          <a:xfrm>
            <a:off x="0" y="692150"/>
            <a:ext cx="8893175" cy="1080666"/>
          </a:xfrm>
        </p:spPr>
        <p:txBody>
          <a:bodyPr/>
          <a:lstStyle/>
          <a:p>
            <a:pPr algn="ctr">
              <a:buNone/>
            </a:pPr>
            <a:r>
              <a:rPr lang="fr-FR" sz="3600" b="1" dirty="0" smtClean="0">
                <a:solidFill>
                  <a:srgbClr val="C00000"/>
                </a:solidFill>
                <a:latin typeface="Times New Roman" pitchFamily="18" charset="0"/>
                <a:cs typeface="Times New Roman" pitchFamily="18" charset="0"/>
              </a:rPr>
              <a:t>Indications à la mise en place d’une sonde JJ en pédiatrie</a:t>
            </a:r>
            <a:endParaRPr lang="fr-FR" sz="3600" b="1" dirty="0">
              <a:solidFill>
                <a:srgbClr val="C00000"/>
              </a:solidFill>
              <a:latin typeface="Times New Roman" pitchFamily="18" charset="0"/>
              <a:cs typeface="Times New Roman" pitchFamily="18" charset="0"/>
            </a:endParaRPr>
          </a:p>
        </p:txBody>
      </p:sp>
      <p:sp>
        <p:nvSpPr>
          <p:cNvPr id="6" name="ZoneTexte 5"/>
          <p:cNvSpPr txBox="1"/>
          <p:nvPr/>
        </p:nvSpPr>
        <p:spPr>
          <a:xfrm>
            <a:off x="1" y="3848102"/>
            <a:ext cx="8820472" cy="2585323"/>
          </a:xfrm>
          <a:prstGeom prst="rect">
            <a:avLst/>
          </a:prstGeom>
          <a:noFill/>
        </p:spPr>
        <p:txBody>
          <a:bodyPr wrap="square" rtlCol="0">
            <a:spAutoFit/>
          </a:bodyPr>
          <a:lstStyle/>
          <a:p>
            <a:pPr marL="270000" lvl="0" algn="ctr">
              <a:lnSpc>
                <a:spcPct val="90000"/>
              </a:lnSpc>
              <a:buClr>
                <a:srgbClr val="153D8A"/>
              </a:buClr>
              <a:buSzPct val="110000"/>
            </a:pPr>
            <a:r>
              <a:rPr lang="fr-FR" sz="3600" b="1" dirty="0">
                <a:solidFill>
                  <a:srgbClr val="C00000"/>
                </a:solidFill>
                <a:latin typeface="Times New Roman" pitchFamily="18" charset="0"/>
                <a:ea typeface="Verdana" pitchFamily="34" charset="0"/>
                <a:cs typeface="Times New Roman" pitchFamily="18" charset="0"/>
              </a:rPr>
              <a:t>Contre-indications à la mise en place d’une sonde </a:t>
            </a:r>
            <a:r>
              <a:rPr lang="fr-FR" sz="3600" b="1" dirty="0" smtClean="0">
                <a:solidFill>
                  <a:srgbClr val="C00000"/>
                </a:solidFill>
                <a:latin typeface="Times New Roman" pitchFamily="18" charset="0"/>
                <a:ea typeface="Verdana" pitchFamily="34" charset="0"/>
                <a:cs typeface="Times New Roman" pitchFamily="18" charset="0"/>
              </a:rPr>
              <a:t>JJ aimantée</a:t>
            </a:r>
          </a:p>
          <a:p>
            <a:pPr marL="270000" lvl="0" algn="ctr">
              <a:lnSpc>
                <a:spcPct val="90000"/>
              </a:lnSpc>
              <a:buClr>
                <a:srgbClr val="153D8A"/>
              </a:buClr>
              <a:buSzPct val="110000"/>
            </a:pPr>
            <a:endParaRPr lang="fr-FR" sz="3600" b="1" dirty="0" smtClean="0">
              <a:solidFill>
                <a:srgbClr val="C00000"/>
              </a:solidFill>
              <a:latin typeface="Times New Roman" pitchFamily="18" charset="0"/>
              <a:ea typeface="Verdana" pitchFamily="34" charset="0"/>
              <a:cs typeface="Times New Roman" pitchFamily="18" charset="0"/>
            </a:endParaRPr>
          </a:p>
          <a:p>
            <a:pPr marL="270000" lvl="0" algn="ctr">
              <a:lnSpc>
                <a:spcPct val="90000"/>
              </a:lnSpc>
              <a:buClr>
                <a:srgbClr val="153D8A"/>
              </a:buClr>
              <a:buSzPct val="110000"/>
            </a:pPr>
            <a:endParaRPr lang="fr-FR" sz="3600" b="1" dirty="0" smtClean="0">
              <a:solidFill>
                <a:srgbClr val="C00000"/>
              </a:solidFill>
              <a:latin typeface="Times New Roman" pitchFamily="18" charset="0"/>
              <a:ea typeface="Verdana" pitchFamily="34" charset="0"/>
              <a:cs typeface="Times New Roman" pitchFamily="18" charset="0"/>
            </a:endParaRPr>
          </a:p>
          <a:p>
            <a:pPr marL="270000" lvl="0" algn="ctr">
              <a:lnSpc>
                <a:spcPct val="90000"/>
              </a:lnSpc>
              <a:buClr>
                <a:srgbClr val="153D8A"/>
              </a:buClr>
              <a:buSzPct val="110000"/>
            </a:pPr>
            <a:endParaRPr lang="fr-FR" sz="3600" b="1" dirty="0">
              <a:solidFill>
                <a:srgbClr val="C00000"/>
              </a:solidFill>
              <a:latin typeface="Times New Roman" pitchFamily="18" charset="0"/>
              <a:ea typeface="Verdana" pitchFamily="34" charset="0"/>
              <a:cs typeface="Times New Roman" pitchFamily="18" charset="0"/>
            </a:endParaRPr>
          </a:p>
        </p:txBody>
      </p:sp>
      <p:sp>
        <p:nvSpPr>
          <p:cNvPr id="8" name="ZoneTexte 7"/>
          <p:cNvSpPr txBox="1"/>
          <p:nvPr/>
        </p:nvSpPr>
        <p:spPr>
          <a:xfrm>
            <a:off x="579115" y="4770729"/>
            <a:ext cx="8564885" cy="523220"/>
          </a:xfrm>
          <a:prstGeom prst="rect">
            <a:avLst/>
          </a:prstGeom>
          <a:noFill/>
        </p:spPr>
        <p:txBody>
          <a:bodyPr wrap="square" rtlCol="0">
            <a:spAutoFit/>
          </a:bodyPr>
          <a:lstStyle/>
          <a:p>
            <a:pPr marL="1202400" lvl="2" indent="-288000">
              <a:spcBef>
                <a:spcPts val="1500"/>
              </a:spcBef>
              <a:spcAft>
                <a:spcPts val="1000"/>
              </a:spcAft>
              <a:buSzPct val="110000"/>
              <a:buFont typeface="Times New Roman" pitchFamily="18" charset="0"/>
              <a:buChar char="–"/>
            </a:pPr>
            <a:r>
              <a:rPr lang="fr-FR" sz="2800" dirty="0" smtClean="0">
                <a:latin typeface="Times New Roman" pitchFamily="18" charset="0"/>
                <a:ea typeface="Verdana" pitchFamily="34" charset="0"/>
                <a:cs typeface="Times New Roman" pitchFamily="18" charset="0"/>
              </a:rPr>
              <a:t>IRM </a:t>
            </a:r>
            <a:endParaRPr lang="fr-FR" sz="2800" dirty="0">
              <a:latin typeface="Times New Roman" pitchFamily="18" charset="0"/>
              <a:ea typeface="Verdana" pitchFamily="34" charset="0"/>
              <a:cs typeface="Times New Roman" pitchFamily="18" charset="0"/>
            </a:endParaRPr>
          </a:p>
        </p:txBody>
      </p:sp>
      <p:pic>
        <p:nvPicPr>
          <p:cNvPr id="7"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8"/>
          <p:cNvGrpSpPr>
            <a:grpSpLocks/>
          </p:cNvGrpSpPr>
          <p:nvPr/>
        </p:nvGrpSpPr>
        <p:grpSpPr bwMode="auto">
          <a:xfrm>
            <a:off x="-9525" y="6309319"/>
            <a:ext cx="9159875" cy="578843"/>
            <a:chOff x="556" y="1859"/>
            <a:chExt cx="5504" cy="521"/>
          </a:xfrm>
        </p:grpSpPr>
        <p:pic>
          <p:nvPicPr>
            <p:cNvPr id="11"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97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935038" y="1150937"/>
            <a:ext cx="8208962" cy="5171529"/>
          </a:xfrm>
        </p:spPr>
        <p:txBody>
          <a:bodyPr/>
          <a:lstStyle/>
          <a:p>
            <a:r>
              <a:rPr lang="fr-FR" dirty="0" smtClean="0">
                <a:solidFill>
                  <a:schemeClr val="accent2">
                    <a:lumMod val="60000"/>
                    <a:lumOff val="40000"/>
                  </a:schemeClr>
                </a:solidFill>
                <a:latin typeface="Times New Roman" pitchFamily="18" charset="0"/>
                <a:cs typeface="Times New Roman" pitchFamily="18" charset="0"/>
              </a:rPr>
              <a:t>Le service</a:t>
            </a:r>
            <a:r>
              <a:rPr lang="fr-FR" dirty="0" smtClean="0">
                <a:latin typeface="Times New Roman" pitchFamily="18" charset="0"/>
                <a:cs typeface="Times New Roman" pitchFamily="18" charset="0"/>
              </a:rPr>
              <a:t> </a:t>
            </a:r>
          </a:p>
          <a:p>
            <a:pPr lvl="1"/>
            <a:r>
              <a:rPr lang="fr-FR" dirty="0" smtClean="0">
                <a:latin typeface="Times New Roman" pitchFamily="18" charset="0"/>
                <a:cs typeface="Times New Roman" pitchFamily="18" charset="0"/>
              </a:rPr>
              <a:t>6 box de consultations </a:t>
            </a:r>
          </a:p>
          <a:p>
            <a:pPr lvl="1"/>
            <a:r>
              <a:rPr lang="fr-FR" dirty="0" smtClean="0">
                <a:latin typeface="Times New Roman" pitchFamily="18" charset="0"/>
                <a:cs typeface="Times New Roman" pitchFamily="18" charset="0"/>
              </a:rPr>
              <a:t>3 postes de soins dont 1 de Stomathérapie</a:t>
            </a:r>
          </a:p>
          <a:p>
            <a:pPr lvl="1"/>
            <a:r>
              <a:rPr lang="fr-FR" dirty="0" smtClean="0">
                <a:latin typeface="Times New Roman" pitchFamily="18" charset="0"/>
                <a:cs typeface="Times New Roman" pitchFamily="18" charset="0"/>
              </a:rPr>
              <a:t>Équipe pluridisciplinaire :</a:t>
            </a:r>
          </a:p>
          <a:p>
            <a:pPr lvl="2"/>
            <a:r>
              <a:rPr lang="fr-FR" dirty="0" smtClean="0">
                <a:latin typeface="Times New Roman" pitchFamily="18" charset="0"/>
                <a:cs typeface="Times New Roman" pitchFamily="18" charset="0"/>
              </a:rPr>
              <a:t>16 chirurgiens dont 3 CCA + 6 internes</a:t>
            </a:r>
          </a:p>
          <a:p>
            <a:pPr lvl="2"/>
            <a:r>
              <a:rPr lang="fr-FR" dirty="0" smtClean="0">
                <a:latin typeface="Times New Roman" pitchFamily="18" charset="0"/>
                <a:cs typeface="Times New Roman" pitchFamily="18" charset="0"/>
              </a:rPr>
              <a:t>4 IDE dont 1 Puéricultrice</a:t>
            </a:r>
          </a:p>
          <a:p>
            <a:pPr lvl="2"/>
            <a:r>
              <a:rPr lang="fr-FR" dirty="0" smtClean="0">
                <a:latin typeface="Times New Roman" pitchFamily="18" charset="0"/>
                <a:cs typeface="Times New Roman" pitchFamily="18" charset="0"/>
              </a:rPr>
              <a:t>3 Puéricultrices stomathérapeutes</a:t>
            </a:r>
          </a:p>
          <a:p>
            <a:pPr lvl="2"/>
            <a:r>
              <a:rPr lang="fr-FR" dirty="0" smtClean="0">
                <a:latin typeface="Times New Roman" pitchFamily="18" charset="0"/>
                <a:cs typeface="Times New Roman" pitchFamily="18" charset="0"/>
              </a:rPr>
              <a:t>1 IDE coordinatrice  MAREP </a:t>
            </a:r>
          </a:p>
          <a:p>
            <a:pPr lvl="2"/>
            <a:r>
              <a:rPr lang="fr-FR" dirty="0" smtClean="0">
                <a:latin typeface="Times New Roman" pitchFamily="18" charset="0"/>
                <a:cs typeface="Times New Roman" pitchFamily="18" charset="0"/>
              </a:rPr>
              <a:t>5 AS</a:t>
            </a:r>
          </a:p>
          <a:p>
            <a:pPr lvl="2"/>
            <a:r>
              <a:rPr lang="fr-FR" dirty="0" smtClean="0">
                <a:latin typeface="Times New Roman" pitchFamily="18" charset="0"/>
                <a:cs typeface="Times New Roman" pitchFamily="18" charset="0"/>
              </a:rPr>
              <a:t>1 diététicienne MAREP</a:t>
            </a:r>
          </a:p>
          <a:p>
            <a:pPr marL="645750" lvl="2" indent="0">
              <a:buNone/>
            </a:pPr>
            <a:endParaRPr lang="fr-FR" dirty="0" smtClean="0"/>
          </a:p>
          <a:p>
            <a:pPr lvl="2"/>
            <a:endParaRPr lang="fr-FR" dirty="0" smtClean="0"/>
          </a:p>
        </p:txBody>
      </p:sp>
      <p:sp>
        <p:nvSpPr>
          <p:cNvPr id="4" name="Espace réservé du texte 3"/>
          <p:cNvSpPr>
            <a:spLocks noGrp="1"/>
          </p:cNvSpPr>
          <p:nvPr>
            <p:ph type="body" sz="quarter" idx="4294967295"/>
          </p:nvPr>
        </p:nvSpPr>
        <p:spPr>
          <a:xfrm>
            <a:off x="59607" y="468304"/>
            <a:ext cx="9144000" cy="719137"/>
          </a:xfrm>
        </p:spPr>
        <p:txBody>
          <a:bodyPr/>
          <a:lstStyle/>
          <a:p>
            <a:pPr algn="ctr">
              <a:buNone/>
            </a:pPr>
            <a:r>
              <a:rPr lang="fr-FR" sz="3600" b="1" dirty="0" smtClean="0">
                <a:solidFill>
                  <a:srgbClr val="C00000"/>
                </a:solidFill>
                <a:latin typeface="Times New Roman" pitchFamily="18" charset="0"/>
                <a:cs typeface="Times New Roman" pitchFamily="18" charset="0"/>
              </a:rPr>
              <a:t>Ablation de la sonde JJ en consultation</a:t>
            </a:r>
            <a:endParaRPr lang="fr-FR" sz="3600" b="1" dirty="0">
              <a:solidFill>
                <a:srgbClr val="C00000"/>
              </a:solidFill>
              <a:latin typeface="Times New Roman" pitchFamily="18" charset="0"/>
              <a:cs typeface="Times New Roman" pitchFamily="18" charset="0"/>
            </a:endParaRPr>
          </a:p>
        </p:txBody>
      </p:sp>
      <p:pic>
        <p:nvPicPr>
          <p:cNvPr id="5" name="Picture 12" descr="image00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8"/>
          <p:cNvGrpSpPr>
            <a:grpSpLocks/>
          </p:cNvGrpSpPr>
          <p:nvPr/>
        </p:nvGrpSpPr>
        <p:grpSpPr bwMode="auto">
          <a:xfrm>
            <a:off x="-9525" y="6309319"/>
            <a:ext cx="9159875" cy="578843"/>
            <a:chOff x="556" y="1859"/>
            <a:chExt cx="5504" cy="521"/>
          </a:xfrm>
        </p:grpSpPr>
        <p:pic>
          <p:nvPicPr>
            <p:cNvPr id="8" name="Picture 9"/>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p:cNvPicPr>
              <a:picLocks noChangeAspect="1" noChangeArrowheads="1"/>
            </p:cNvPicPr>
            <p:nvPr/>
          </p:nvPicPr>
          <p:blipFill>
            <a:blip r:embed="rId7"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4567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635224" y="431800"/>
            <a:ext cx="7897216" cy="6237560"/>
          </a:xfrm>
        </p:spPr>
        <p:txBody>
          <a:bodyPr/>
          <a:lstStyle/>
          <a:p>
            <a:pPr>
              <a:spcBef>
                <a:spcPts val="0"/>
              </a:spcBef>
              <a:spcAft>
                <a:spcPts val="300"/>
              </a:spcAft>
            </a:pPr>
            <a:r>
              <a:rPr lang="fr-FR" dirty="0">
                <a:solidFill>
                  <a:schemeClr val="accent2">
                    <a:lumMod val="60000"/>
                    <a:lumOff val="40000"/>
                  </a:schemeClr>
                </a:solidFill>
                <a:latin typeface="Times New Roman" pitchFamily="18" charset="0"/>
                <a:cs typeface="Times New Roman" pitchFamily="18" charset="0"/>
              </a:rPr>
              <a:t>L’organisation</a:t>
            </a:r>
          </a:p>
          <a:p>
            <a:pPr lvl="1">
              <a:spcAft>
                <a:spcPts val="300"/>
              </a:spcAft>
            </a:pPr>
            <a:r>
              <a:rPr lang="fr-FR" dirty="0">
                <a:latin typeface="Times New Roman" pitchFamily="18" charset="0"/>
                <a:cs typeface="Times New Roman" pitchFamily="18" charset="0"/>
              </a:rPr>
              <a:t>Le </a:t>
            </a:r>
            <a:r>
              <a:rPr lang="fr-FR" dirty="0" smtClean="0">
                <a:latin typeface="Times New Roman" pitchFamily="18" charset="0"/>
                <a:cs typeface="Times New Roman" pitchFamily="18" charset="0"/>
              </a:rPr>
              <a:t>matériel</a:t>
            </a:r>
          </a:p>
          <a:p>
            <a:pPr lvl="1"/>
            <a:endParaRPr lang="fr-FR" dirty="0"/>
          </a:p>
          <a:p>
            <a:pPr lvl="1"/>
            <a:endParaRPr lang="fr-FR" dirty="0" smtClean="0"/>
          </a:p>
          <a:p>
            <a:pPr lvl="1"/>
            <a:endParaRPr lang="fr-FR" dirty="0"/>
          </a:p>
          <a:p>
            <a:pPr lvl="1"/>
            <a:endParaRPr lang="fr-FR" dirty="0" smtClean="0"/>
          </a:p>
          <a:p>
            <a:pPr lvl="1"/>
            <a:endParaRPr lang="fr-FR" dirty="0"/>
          </a:p>
          <a:p>
            <a:pPr lvl="1">
              <a:spcAft>
                <a:spcPts val="300"/>
              </a:spcAft>
              <a:buNone/>
            </a:pPr>
            <a:endParaRPr lang="fr-FR" dirty="0" smtClean="0"/>
          </a:p>
          <a:p>
            <a:pPr lvl="1">
              <a:spcAft>
                <a:spcPts val="300"/>
              </a:spcAft>
            </a:pPr>
            <a:r>
              <a:rPr lang="fr-FR" dirty="0" smtClean="0">
                <a:latin typeface="Times New Roman" pitchFamily="18" charset="0"/>
                <a:cs typeface="Times New Roman" pitchFamily="18" charset="0"/>
              </a:rPr>
              <a:t>Le personnel</a:t>
            </a:r>
          </a:p>
          <a:p>
            <a:pPr lvl="2">
              <a:spcAft>
                <a:spcPts val="300"/>
              </a:spcAft>
            </a:pPr>
            <a:r>
              <a:rPr lang="fr-FR" dirty="0" smtClean="0">
                <a:latin typeface="Times New Roman" pitchFamily="18" charset="0"/>
                <a:cs typeface="Times New Roman" pitchFamily="18" charset="0"/>
              </a:rPr>
              <a:t>1 chirurgien</a:t>
            </a:r>
          </a:p>
          <a:p>
            <a:pPr lvl="2">
              <a:spcAft>
                <a:spcPts val="300"/>
              </a:spcAft>
            </a:pPr>
            <a:r>
              <a:rPr lang="fr-FR" dirty="0" smtClean="0">
                <a:latin typeface="Times New Roman" pitchFamily="18" charset="0"/>
                <a:cs typeface="Times New Roman" pitchFamily="18" charset="0"/>
              </a:rPr>
              <a:t>2 IDE</a:t>
            </a:r>
          </a:p>
          <a:p>
            <a:pPr lvl="2"/>
            <a:endParaRPr lang="fr-FR" dirty="0" smtClean="0"/>
          </a:p>
          <a:p>
            <a:pPr lvl="2"/>
            <a:endParaRPr lang="fr-FR" dirty="0"/>
          </a:p>
          <a:p>
            <a:pPr lvl="1"/>
            <a:endParaRPr lang="fr-FR" dirty="0"/>
          </a:p>
          <a:p>
            <a:endParaRPr lang="fr-FR" dirty="0"/>
          </a:p>
        </p:txBody>
      </p:sp>
      <p:pic>
        <p:nvPicPr>
          <p:cNvPr id="7" name="Image 6"/>
          <p:cNvPicPr>
            <a:picLocks noChangeAspect="1"/>
          </p:cNvPicPr>
          <p:nvPr/>
        </p:nvPicPr>
        <p:blipFill>
          <a:blip r:embed="rId2"/>
          <a:stretch>
            <a:fillRect/>
          </a:stretch>
        </p:blipFill>
        <p:spPr>
          <a:xfrm>
            <a:off x="5652120" y="1268760"/>
            <a:ext cx="2597051" cy="2597051"/>
          </a:xfrm>
          <a:prstGeom prst="rect">
            <a:avLst/>
          </a:prstGeom>
        </p:spPr>
      </p:pic>
      <p:pic>
        <p:nvPicPr>
          <p:cNvPr id="8" name="Image 7"/>
          <p:cNvPicPr>
            <a:picLocks noChangeAspect="1"/>
          </p:cNvPicPr>
          <p:nvPr/>
        </p:nvPicPr>
        <p:blipFill>
          <a:blip r:embed="rId2"/>
          <a:stretch>
            <a:fillRect/>
          </a:stretch>
        </p:blipFill>
        <p:spPr>
          <a:xfrm>
            <a:off x="4567237" y="3424237"/>
            <a:ext cx="9525" cy="9525"/>
          </a:xfrm>
          <a:prstGeom prst="rect">
            <a:avLst/>
          </a:prstGeom>
        </p:spPr>
      </p:pic>
      <p:pic>
        <p:nvPicPr>
          <p:cNvPr id="2052" name="Picture 4" descr="Résultat de recherche d'images pour &quot;mindray echographe&quot;">
            <a:hlinkClick r:id="rId3"/>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826654" y="1628800"/>
            <a:ext cx="2926194" cy="325347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2" descr="image001"/>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 8"/>
          <p:cNvGrpSpPr>
            <a:grpSpLocks/>
          </p:cNvGrpSpPr>
          <p:nvPr/>
        </p:nvGrpSpPr>
        <p:grpSpPr bwMode="auto">
          <a:xfrm>
            <a:off x="-9525" y="6309319"/>
            <a:ext cx="9159875" cy="578843"/>
            <a:chOff x="556" y="1859"/>
            <a:chExt cx="5504" cy="521"/>
          </a:xfrm>
        </p:grpSpPr>
        <p:pic>
          <p:nvPicPr>
            <p:cNvPr id="13" name="Picture 9"/>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0"/>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1"/>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2"/>
            <p:cNvPicPr>
              <a:picLocks noChangeAspect="1" noChangeArrowheads="1"/>
            </p:cNvPicPr>
            <p:nvPr/>
          </p:nvPicPr>
          <p:blipFill>
            <a:blip r:embed="rId10"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3"/>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8" name="Image 17" descr="DSC04285 (2).JPG"/>
          <p:cNvPicPr>
            <a:picLocks noChangeAspect="1"/>
          </p:cNvPicPr>
          <p:nvPr/>
        </p:nvPicPr>
        <p:blipFill>
          <a:blip r:embed="rId12" cstate="print"/>
          <a:stretch>
            <a:fillRect/>
          </a:stretch>
        </p:blipFill>
        <p:spPr>
          <a:xfrm>
            <a:off x="1058224" y="1628800"/>
            <a:ext cx="4736826" cy="3163065"/>
          </a:xfrm>
          <a:prstGeom prst="rect">
            <a:avLst/>
          </a:prstGeom>
        </p:spPr>
      </p:pic>
    </p:spTree>
    <p:extLst>
      <p:ext uri="{BB962C8B-B14F-4D97-AF65-F5344CB8AC3E}">
        <p14:creationId xmlns:p14="http://schemas.microsoft.com/office/powerpoint/2010/main" xmlns="" val="2665978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634082"/>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380206" y="431800"/>
            <a:ext cx="8208962" cy="5256213"/>
          </a:xfrm>
        </p:spPr>
        <p:txBody>
          <a:bodyPr/>
          <a:lstStyle/>
          <a:p>
            <a:r>
              <a:rPr lang="fr-FR" dirty="0" smtClean="0">
                <a:solidFill>
                  <a:schemeClr val="accent2">
                    <a:lumMod val="60000"/>
                    <a:lumOff val="40000"/>
                  </a:schemeClr>
                </a:solidFill>
                <a:latin typeface="Times New Roman" pitchFamily="18" charset="0"/>
                <a:cs typeface="Times New Roman" pitchFamily="18" charset="0"/>
              </a:rPr>
              <a:t>Déroulement </a:t>
            </a:r>
            <a:r>
              <a:rPr lang="fr-FR" dirty="0">
                <a:solidFill>
                  <a:schemeClr val="accent2">
                    <a:lumMod val="60000"/>
                    <a:lumOff val="40000"/>
                  </a:schemeClr>
                </a:solidFill>
                <a:latin typeface="Times New Roman" pitchFamily="18" charset="0"/>
                <a:cs typeface="Times New Roman" pitchFamily="18" charset="0"/>
              </a:rPr>
              <a:t>du </a:t>
            </a:r>
            <a:r>
              <a:rPr lang="fr-FR" dirty="0" smtClean="0">
                <a:solidFill>
                  <a:schemeClr val="accent2">
                    <a:lumMod val="60000"/>
                    <a:lumOff val="40000"/>
                  </a:schemeClr>
                </a:solidFill>
                <a:latin typeface="Times New Roman" pitchFamily="18" charset="0"/>
                <a:cs typeface="Times New Roman" pitchFamily="18" charset="0"/>
              </a:rPr>
              <a:t>soin</a:t>
            </a:r>
          </a:p>
        </p:txBody>
      </p:sp>
      <p:pic>
        <p:nvPicPr>
          <p:cNvPr id="6" name="Image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67544" y="1700808"/>
            <a:ext cx="4668011" cy="3501008"/>
          </a:xfrm>
          <a:prstGeom prst="rect">
            <a:avLst/>
          </a:prstGeom>
        </p:spPr>
      </p:pic>
      <p:pic>
        <p:nvPicPr>
          <p:cNvPr id="7" name="Image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513362" y="1340768"/>
            <a:ext cx="3075806" cy="4101075"/>
          </a:xfrm>
          <a:prstGeom prst="rect">
            <a:avLst/>
          </a:prstGeom>
        </p:spPr>
      </p:pic>
      <p:pic>
        <p:nvPicPr>
          <p:cNvPr id="8" name="Picture 12" descr="image00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Imag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8"/>
          <p:cNvGrpSpPr>
            <a:grpSpLocks/>
          </p:cNvGrpSpPr>
          <p:nvPr/>
        </p:nvGrpSpPr>
        <p:grpSpPr bwMode="auto">
          <a:xfrm>
            <a:off x="-9525" y="6309319"/>
            <a:ext cx="9159875" cy="578843"/>
            <a:chOff x="556" y="1859"/>
            <a:chExt cx="5504" cy="521"/>
          </a:xfrm>
        </p:grpSpPr>
        <p:pic>
          <p:nvPicPr>
            <p:cNvPr id="11" name="Picture 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noChangeArrowheads="1"/>
            </p:cNvPicPr>
            <p:nvPr/>
          </p:nvPicPr>
          <p:blipFill>
            <a:blip r:embed="rId9"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769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sp>
        <p:nvSpPr>
          <p:cNvPr id="3" name="Espace réservé du contenu 2"/>
          <p:cNvSpPr>
            <a:spLocks noGrp="1"/>
          </p:cNvSpPr>
          <p:nvPr>
            <p:ph sz="quarter" idx="4294967295"/>
          </p:nvPr>
        </p:nvSpPr>
        <p:spPr>
          <a:xfrm>
            <a:off x="935038" y="1268413"/>
            <a:ext cx="8208962" cy="5040312"/>
          </a:xfrm>
        </p:spPr>
        <p:txBody>
          <a:bodyPr/>
          <a:lstStyle/>
          <a:p>
            <a:pPr marL="645750" lvl="2" indent="0">
              <a:buNone/>
            </a:pPr>
            <a:endParaRPr lang="fr-FR" dirty="0" smtClean="0"/>
          </a:p>
          <a:p>
            <a:pPr lvl="2"/>
            <a:endParaRPr lang="fr-FR" dirty="0"/>
          </a:p>
        </p:txBody>
      </p:sp>
      <p:pic>
        <p:nvPicPr>
          <p:cNvPr id="9" name="Picture 3" descr="\\sanusers.nck.aphp.fr\users\3240689\Bureau\planif\viscérale\congres octobre 2019\photo\champ sté.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l="9752" t="4370" r="10716"/>
          <a:stretch/>
        </p:blipFill>
        <p:spPr bwMode="auto">
          <a:xfrm>
            <a:off x="827584" y="738188"/>
            <a:ext cx="3163702" cy="507208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 6"/>
          <p:cNvPicPr>
            <a:picLocks noChangeAspect="1"/>
          </p:cNvPicPr>
          <p:nvPr/>
        </p:nvPicPr>
        <p:blipFill rotWithShape="1">
          <a:blip r:embed="rId3" cstate="email">
            <a:extLst>
              <a:ext uri="{28A0092B-C50C-407E-A947-70E740481C1C}">
                <a14:useLocalDpi xmlns:a14="http://schemas.microsoft.com/office/drawing/2010/main" xmlns="" val="0"/>
              </a:ext>
            </a:extLst>
          </a:blip>
          <a:srcRect l="5760" t="2265" r="8857"/>
          <a:stretch/>
        </p:blipFill>
        <p:spPr>
          <a:xfrm>
            <a:off x="5004048" y="738188"/>
            <a:ext cx="3323306" cy="5072085"/>
          </a:xfrm>
          <a:prstGeom prst="rect">
            <a:avLst/>
          </a:prstGeom>
        </p:spPr>
      </p:pic>
      <p:pic>
        <p:nvPicPr>
          <p:cNvPr id="6" name="Picture 12" descr="image00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8"/>
          <p:cNvGrpSpPr>
            <a:grpSpLocks/>
          </p:cNvGrpSpPr>
          <p:nvPr/>
        </p:nvGrpSpPr>
        <p:grpSpPr bwMode="auto">
          <a:xfrm>
            <a:off x="-9525" y="6309319"/>
            <a:ext cx="9159875" cy="578843"/>
            <a:chOff x="556" y="1859"/>
            <a:chExt cx="5504" cy="521"/>
          </a:xfrm>
        </p:grpSpPr>
        <p:pic>
          <p:nvPicPr>
            <p:cNvPr id="11" name="Picture 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2"/>
            <p:cNvPicPr>
              <a:picLocks noChangeAspect="1" noChangeArrowheads="1"/>
            </p:cNvPicPr>
            <p:nvPr/>
          </p:nvPicPr>
          <p:blipFill>
            <a:blip r:embed="rId9"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123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1143000"/>
          </a:xfrm>
        </p:spPr>
        <p:txBody>
          <a:bodyPr/>
          <a:lstStyle/>
          <a:p>
            <a:r>
              <a:rPr lang="fr-FR" dirty="0" smtClean="0"/>
              <a:t> </a:t>
            </a:r>
            <a:endParaRPr lang="fr-FR" dirty="0"/>
          </a:p>
        </p:txBody>
      </p:sp>
      <p:pic>
        <p:nvPicPr>
          <p:cNvPr id="5" name="Espace réservé du contenu 4"/>
          <p:cNvPicPr>
            <a:picLocks noGrp="1" noChangeAspect="1"/>
          </p:cNvPicPr>
          <p:nvPr>
            <p:ph sz="quarter" idx="4294967295"/>
          </p:nvPr>
        </p:nvPicPr>
        <p:blipFill>
          <a:blip r:embed="rId2" cstate="email">
            <a:extLst>
              <a:ext uri="{28A0092B-C50C-407E-A947-70E740481C1C}">
                <a14:useLocalDpi xmlns:a14="http://schemas.microsoft.com/office/drawing/2010/main" xmlns="" val="0"/>
              </a:ext>
            </a:extLst>
          </a:blip>
          <a:stretch>
            <a:fillRect/>
          </a:stretch>
        </p:blipFill>
        <p:spPr>
          <a:xfrm>
            <a:off x="539552" y="908050"/>
            <a:ext cx="3667125" cy="4889500"/>
          </a:xfrm>
        </p:spPr>
      </p:pic>
      <p:pic>
        <p:nvPicPr>
          <p:cNvPr id="6" name="Image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860032" y="908720"/>
            <a:ext cx="3667034" cy="4889378"/>
          </a:xfrm>
          <a:prstGeom prst="rect">
            <a:avLst/>
          </a:prstGeom>
        </p:spPr>
      </p:pic>
      <p:pic>
        <p:nvPicPr>
          <p:cNvPr id="3074" name="Picture 2" descr="https://www.milian.com/images/declinaisons/0J-01-91-02.jpg">
            <a:hlinkClick r:id="rId4"/>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164288" y="4188667"/>
            <a:ext cx="1103378" cy="107295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12" descr="image001"/>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834313" y="0"/>
            <a:ext cx="1309687"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1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607" y="20638"/>
            <a:ext cx="1992113" cy="447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Group 8"/>
          <p:cNvGrpSpPr>
            <a:grpSpLocks/>
          </p:cNvGrpSpPr>
          <p:nvPr/>
        </p:nvGrpSpPr>
        <p:grpSpPr bwMode="auto">
          <a:xfrm>
            <a:off x="-9525" y="6309319"/>
            <a:ext cx="9159875" cy="578843"/>
            <a:chOff x="556" y="1859"/>
            <a:chExt cx="5504" cy="521"/>
          </a:xfrm>
        </p:grpSpPr>
        <p:pic>
          <p:nvPicPr>
            <p:cNvPr id="10" name="Picture 9"/>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969" y="1861"/>
              <a:ext cx="3238" cy="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5264" y="1859"/>
              <a:ext cx="796" cy="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203" y="1863"/>
              <a:ext cx="739"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noChangeArrowheads="1"/>
            </p:cNvPicPr>
            <p:nvPr/>
          </p:nvPicPr>
          <p:blipFill>
            <a:blip r:embed="rId11" cstate="email">
              <a:extLst>
                <a:ext uri="{28A0092B-C50C-407E-A947-70E740481C1C}">
                  <a14:useLocalDpi xmlns:a14="http://schemas.microsoft.com/office/drawing/2010/main" xmlns="" val="0"/>
                </a:ext>
              </a:extLst>
            </a:blip>
            <a:srcRect b="12225"/>
            <a:stretch>
              <a:fillRect/>
            </a:stretch>
          </p:blipFill>
          <p:spPr bwMode="auto">
            <a:xfrm>
              <a:off x="556" y="1860"/>
              <a:ext cx="417" cy="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noChangeArrowheads="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4941" y="1864"/>
              <a:ext cx="344" cy="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9593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4299</TotalTime>
  <Words>422</Words>
  <Application>Microsoft Office PowerPoint</Application>
  <PresentationFormat>Affichage à l'écran (4:3)</PresentationFormat>
  <Paragraphs>121</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Modèle par défaut</vt:lpstr>
      <vt:lpstr>Diapositive 1</vt:lpstr>
      <vt:lpstr>Diapositive 2</vt:lpstr>
      <vt:lpstr> </vt:lpstr>
      <vt:lpstr> </vt:lpstr>
      <vt:lpstr> </vt:lpstr>
      <vt:lpstr> </vt:lpstr>
      <vt:lpstr> </vt:lpstr>
      <vt:lpstr> </vt:lpstr>
      <vt:lpstr> </vt:lpstr>
      <vt:lpstr>  </vt:lpstr>
      <vt:lpstr> </vt:lpstr>
      <vt:lpstr> </vt:lpstr>
      <vt:lpstr>Diapositive 13</vt:lpstr>
      <vt:lpstr> </vt:lpstr>
      <vt:lpstr> </vt:lpstr>
      <vt:lpstr> </vt:lpstr>
      <vt:lpstr>Diapositive 17</vt:lpstr>
      <vt:lpstr> </vt:lpstr>
      <vt:lpstr>  </vt:lpstr>
      <vt:lpstr> </vt:lpstr>
      <vt:lpstr>Diapositive 21</vt:lpstr>
    </vt:vector>
  </TitlesOfParts>
  <Company>APHP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Clermidi, T. Blanc, H. Lottmann, Y. Aigrain, S. Lortat-Jacob</dc:title>
  <dc:creator>g-nck-pcnck1811</dc:creator>
  <cp:lastModifiedBy>Marion</cp:lastModifiedBy>
  <cp:revision>355</cp:revision>
  <dcterms:created xsi:type="dcterms:W3CDTF">2013-08-17T10:46:16Z</dcterms:created>
  <dcterms:modified xsi:type="dcterms:W3CDTF">2019-10-09T13:14:03Z</dcterms:modified>
</cp:coreProperties>
</file>