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87" r:id="rId3"/>
    <p:sldId id="257" r:id="rId4"/>
    <p:sldId id="261" r:id="rId5"/>
    <p:sldId id="260" r:id="rId6"/>
    <p:sldId id="262" r:id="rId7"/>
    <p:sldId id="264" r:id="rId8"/>
    <p:sldId id="265" r:id="rId9"/>
    <p:sldId id="280" r:id="rId10"/>
    <p:sldId id="281" r:id="rId11"/>
    <p:sldId id="266" r:id="rId12"/>
    <p:sldId id="267" r:id="rId13"/>
    <p:sldId id="259" r:id="rId14"/>
    <p:sldId id="269" r:id="rId15"/>
    <p:sldId id="270" r:id="rId16"/>
    <p:sldId id="271" r:id="rId17"/>
    <p:sldId id="272" r:id="rId18"/>
    <p:sldId id="278" r:id="rId19"/>
    <p:sldId id="279" r:id="rId20"/>
    <p:sldId id="273" r:id="rId21"/>
    <p:sldId id="274" r:id="rId22"/>
    <p:sldId id="275" r:id="rId23"/>
    <p:sldId id="276" r:id="rId24"/>
    <p:sldId id="285" r:id="rId25"/>
    <p:sldId id="286" r:id="rId26"/>
    <p:sldId id="282" r:id="rId27"/>
    <p:sldId id="283" r:id="rId28"/>
    <p:sldId id="284" r:id="rId29"/>
    <p:sldId id="277" r:id="rId30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990"/>
    <a:srgbClr val="02AAB2"/>
    <a:srgbClr val="F27F00"/>
    <a:srgbClr val="FFAB3A"/>
    <a:srgbClr val="03C7D1"/>
    <a:srgbClr val="717468"/>
    <a:srgbClr val="44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3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7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B9CE1-40AA-4BB0-97E6-BEDF83A3E510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5737-90B2-491D-8BFA-A9B5368C41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35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73A9-71E2-469B-A5A0-627E3E7191E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1" name="Espace réservé des commentaires 10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85FE-2D1F-45E2-AE26-2088480DB92E}" type="datetimeFigureOut">
              <a:rPr lang="fr-FR" smtClean="0"/>
              <a:t>25/09/2019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96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90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2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6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Famille appelée le lendemain par les étudiants et vérification de l’application de l’analgésie, la PM et le souhait d’outils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0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613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4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9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22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4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62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4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915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45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61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Structuration du parcours:</a:t>
            </a:r>
          </a:p>
          <a:p>
            <a:r>
              <a:rPr lang="fr-FR" dirty="0" smtClean="0"/>
              <a:t>J-14 et J-7 =&gt; questionnaires gérés par la C°</a:t>
            </a:r>
          </a:p>
          <a:p>
            <a:r>
              <a:rPr lang="fr-FR" dirty="0" smtClean="0"/>
              <a:t>J-3 et J-1 =&gt; gérés par UACA ide et secrétaires</a:t>
            </a:r>
          </a:p>
          <a:p>
            <a:r>
              <a:rPr lang="fr-FR" dirty="0" smtClean="0"/>
              <a:t>J+1 et J+3= PDE</a:t>
            </a:r>
          </a:p>
          <a:p>
            <a:r>
              <a:rPr lang="fr-FR" dirty="0" smtClean="0"/>
              <a:t>J+5/J+10 =&gt; questionnaires sans alerte permettant de faire des études si besoin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70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Famille appelée le lendemain par les étudiants et vérification de l’application de l’analgésie, la PM et le souhait d’outils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0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00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317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80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51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2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8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6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4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Périmètre de l’étude:</a:t>
            </a:r>
          </a:p>
          <a:p>
            <a:r>
              <a:rPr lang="fr-FR" dirty="0" smtClean="0"/>
              <a:t>Etude sur 15 jours</a:t>
            </a:r>
          </a:p>
          <a:p>
            <a:r>
              <a:rPr lang="fr-FR" dirty="0" smtClean="0"/>
              <a:t>100 familles</a:t>
            </a:r>
          </a:p>
          <a:p>
            <a:r>
              <a:rPr lang="fr-FR" dirty="0" smtClean="0"/>
              <a:t>Questions ouvertes et fermées</a:t>
            </a:r>
          </a:p>
          <a:p>
            <a:r>
              <a:rPr lang="fr-FR" dirty="0" smtClean="0"/>
              <a:t>Interrogatoire durant l’attente une fois l’enfant parti au bloc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0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9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1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2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13345FA-4FFE-5F45-BECD-A0E15817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67280"/>
            <a:ext cx="12192000" cy="451104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A5FBF6-E9C8-4847-B54E-4FCD56C3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900" y="6480004"/>
            <a:ext cx="2743200" cy="365125"/>
          </a:xfrm>
        </p:spPr>
        <p:txBody>
          <a:bodyPr/>
          <a:lstStyle>
            <a:lvl1pPr>
              <a:defRPr b="0" i="0">
                <a:solidFill>
                  <a:srgbClr val="717468"/>
                </a:solidFill>
                <a:latin typeface="Metropolis Medium" panose="00000600000000000000" pitchFamily="2" charset="0"/>
              </a:defRPr>
            </a:lvl1pPr>
          </a:lstStyle>
          <a:p>
            <a:r>
              <a:rPr lang="fr-FR" smtClean="0"/>
              <a:t>V. PERRON  A.POUVREAU  F.NEVEU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DCE5E52-B2D1-5F45-B4AB-A4C5C13C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004"/>
            <a:ext cx="4114800" cy="365125"/>
          </a:xfrm>
        </p:spPr>
        <p:txBody>
          <a:bodyPr/>
          <a:lstStyle>
            <a:lvl1pPr>
              <a:defRPr>
                <a:solidFill>
                  <a:srgbClr val="717468"/>
                </a:solidFill>
              </a:defRPr>
            </a:lvl1pPr>
          </a:lstStyle>
          <a:p>
            <a:r>
              <a:rPr lang="fr-FR" dirty="0"/>
              <a:t>CENTRE HOSPITALIER UNIVERSITAIRE DE RENNES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3B4D3D-5D3F-8843-8CF7-7CD63B23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244" y="6480004"/>
            <a:ext cx="2267107" cy="365125"/>
          </a:xfrm>
        </p:spPr>
        <p:txBody>
          <a:bodyPr tIns="72000" anchor="t" anchorCtr="0"/>
          <a:lstStyle>
            <a:lvl1pPr>
              <a:defRPr>
                <a:solidFill>
                  <a:srgbClr val="717468"/>
                </a:solidFill>
              </a:defRPr>
            </a:lvl1pPr>
          </a:lstStyle>
          <a:p>
            <a:fld id="{B894051B-8A32-5044-810D-5F75BF7252A3}" type="datetimeFigureOut">
              <a:rPr lang="fr-FR" smtClean="0"/>
              <a:pPr/>
              <a:t>25/09/2019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5276B9-EEF9-714E-A5E6-80E128A7C106}"/>
              </a:ext>
            </a:extLst>
          </p:cNvPr>
          <p:cNvSpPr/>
          <p:nvPr userDrawn="1"/>
        </p:nvSpPr>
        <p:spPr>
          <a:xfrm>
            <a:off x="-10160" y="-10160"/>
            <a:ext cx="12204000" cy="307848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62217"/>
            <a:ext cx="11160000" cy="2029104"/>
          </a:xfrm>
        </p:spPr>
        <p:txBody>
          <a:bodyPr>
            <a:normAutofit/>
          </a:bodyPr>
          <a:lstStyle>
            <a:lvl1pPr marL="0" indent="0" algn="l">
              <a:buNone/>
              <a:defRPr sz="2600" b="0" i="0" cap="all" baseline="0">
                <a:latin typeface="Metropolis Thin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993912"/>
            <a:ext cx="11160000" cy="1977887"/>
          </a:xfrm>
        </p:spPr>
        <p:txBody>
          <a:bodyPr anchor="b">
            <a:normAutofit/>
          </a:bodyPr>
          <a:lstStyle>
            <a:lvl1pPr algn="l">
              <a:defRPr sz="3800" b="0" i="0" cap="all" baseline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r>
              <a:rPr lang="fr-FR" dirty="0"/>
              <a:t>Titre de la </a:t>
            </a:r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83C3FC-AC41-F64E-968A-6A7D5D27A0DD}"/>
              </a:ext>
            </a:extLst>
          </p:cNvPr>
          <p:cNvSpPr/>
          <p:nvPr userDrawn="1"/>
        </p:nvSpPr>
        <p:spPr>
          <a:xfrm>
            <a:off x="11284373" y="6391321"/>
            <a:ext cx="914400" cy="111337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ED5FAF3-3D8E-D14F-95D3-84A365A73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3201768"/>
            <a:ext cx="3254760" cy="697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"/>
            <a:ext cx="590094" cy="7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55A695-9D8C-5148-942B-43A6F5F0F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5B7A3E38-9417-924A-8FB5-B52D0ECA7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825625"/>
            <a:ext cx="1116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4pPr>
              <a:spcAft>
                <a:spcPts val="700"/>
              </a:spcAft>
              <a:defRPr/>
            </a:lvl4pPr>
            <a:lvl5pPr marL="360000">
              <a:defRPr sz="1200" baseline="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Paragraphe texte courant…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051B-8A32-5044-810D-5F75BF7252A3}" type="datetimeFigureOut">
              <a:rPr lang="fr-FR" smtClean="0"/>
              <a:pPr/>
              <a:t>25/09/2019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87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nter-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524E6A-FAE6-674A-930B-CA4EE00DEBD2}"/>
              </a:ext>
            </a:extLst>
          </p:cNvPr>
          <p:cNvSpPr/>
          <p:nvPr userDrawn="1"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11160000" cy="27000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page d’intertitre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178177"/>
            <a:ext cx="11160000" cy="207962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Metropolis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tropolis Medium" pitchFamily="2" charset="77"/>
              </a:defRPr>
            </a:lvl1pPr>
          </a:lstStyle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0" y="6480000"/>
            <a:ext cx="1239351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25/09/2019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D197C00-FC84-C440-A58C-7709E2AB5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349" y="2509520"/>
            <a:ext cx="1905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inter-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524E6A-FAE6-674A-930B-CA4EE00DEBD2}"/>
              </a:ext>
            </a:extLst>
          </p:cNvPr>
          <p:cNvSpPr/>
          <p:nvPr userDrawn="1"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11160000" cy="27000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page d’intertitre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178177"/>
            <a:ext cx="11160000" cy="207962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Metropolis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tropolis Medium" pitchFamily="2" charset="77"/>
              </a:defRPr>
            </a:lvl1pPr>
          </a:lstStyle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0" y="6480000"/>
            <a:ext cx="1239351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25/09/2019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D197C00-FC84-C440-A58C-7709E2AB5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349" y="2509520"/>
            <a:ext cx="1905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524E6A-FAE6-674A-930B-CA4EE00DEBD2}"/>
              </a:ext>
            </a:extLst>
          </p:cNvPr>
          <p:cNvSpPr/>
          <p:nvPr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6ACA16B-80BB-F541-B457-B3651126D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"/>
            <a:ext cx="12192000" cy="139484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03E35DE-C612-F14E-B4AC-F35263F5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038"/>
            <a:ext cx="11160000" cy="1394847"/>
          </a:xfrm>
          <a:prstGeom prst="rect">
            <a:avLst/>
          </a:prstGeom>
        </p:spPr>
        <p:txBody>
          <a:bodyPr vert="horz" lIns="0" tIns="251999" rIns="90000" bIns="45720" rtlCol="0" anchor="ctr" anchorCtr="0">
            <a:normAutofit/>
          </a:bodyPr>
          <a:lstStyle/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B7A3E38-9417-924A-8FB5-B52D0ECA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6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Cliquer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604FD8-880D-544A-9C61-F1A0BF5B2A11}"/>
              </a:ext>
            </a:extLst>
          </p:cNvPr>
          <p:cNvSpPr/>
          <p:nvPr/>
        </p:nvSpPr>
        <p:spPr>
          <a:xfrm>
            <a:off x="11353800" y="6372000"/>
            <a:ext cx="838200" cy="89542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1215" y="6480000"/>
            <a:ext cx="1110136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25/09/2019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8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Metropolis Medium" pitchFamily="2" charset="77"/>
              </a:defRPr>
            </a:lvl1pPr>
          </a:lstStyle>
          <a:p>
            <a:r>
              <a:rPr lang="fr-FR" smtClean="0"/>
              <a:t>V. PERRON  A.POUVREAU  F.NEVEU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ED5FAF3-3D8E-D14F-95D3-84A365A73C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90" y="1043073"/>
            <a:ext cx="1749287" cy="3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b="0" i="0" kern="1200" cap="all" baseline="0">
          <a:solidFill>
            <a:srgbClr val="717468"/>
          </a:solidFill>
          <a:latin typeface="Metropolis" pitchFamily="2" charset="77"/>
          <a:ea typeface="+mj-ea"/>
          <a:cs typeface="+mj-cs"/>
        </a:defRPr>
      </a:lvl1pPr>
    </p:titleStyle>
    <p:bodyStyle>
      <a:lvl1pPr marL="360000" indent="-288000" algn="l" defTabSz="914377" rtl="0" eaLnBrk="1" latinLnBrk="0" hangingPunct="1">
        <a:lnSpc>
          <a:spcPct val="90000"/>
        </a:lnSpc>
        <a:spcBef>
          <a:spcPts val="500"/>
        </a:spcBef>
        <a:spcAft>
          <a:spcPts val="1500"/>
        </a:spcAft>
        <a:buFontTx/>
        <a:buBlip>
          <a:blip r:embed="rId8"/>
        </a:buBlip>
        <a:defRPr lang="fr-FR" sz="2000" b="1" i="0" kern="1200" dirty="0" smtClean="0">
          <a:solidFill>
            <a:srgbClr val="03C7D1"/>
          </a:solidFill>
          <a:latin typeface="Metropolis Semi Bold" panose="00000700000000000000" pitchFamily="2" charset="0"/>
          <a:ea typeface="+mn-ea"/>
          <a:cs typeface="+mn-cs"/>
        </a:defRPr>
      </a:lvl1pPr>
      <a:lvl2pPr marL="648000" indent="-288000" algn="l" defTabSz="914377" rtl="0" eaLnBrk="1" latinLnBrk="0" hangingPunct="1">
        <a:lnSpc>
          <a:spcPct val="90000"/>
        </a:lnSpc>
        <a:spcBef>
          <a:spcPts val="300"/>
        </a:spcBef>
        <a:spcAft>
          <a:spcPts val="1000"/>
        </a:spcAft>
        <a:buClr>
          <a:srgbClr val="FFAB3A"/>
        </a:buClr>
        <a:buSzPct val="100000"/>
        <a:buFont typeface="Wingdings" panose="05000000000000000000" pitchFamily="2" charset="2"/>
        <a:buChar char=""/>
        <a:defRPr sz="18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2pPr>
      <a:lvl3pPr marL="900000" indent="-216000" algn="l" defTabSz="914377" rtl="0" eaLnBrk="1" latinLnBrk="0" hangingPunct="1">
        <a:lnSpc>
          <a:spcPct val="90000"/>
        </a:lnSpc>
        <a:spcBef>
          <a:spcPts val="200"/>
        </a:spcBef>
        <a:spcAft>
          <a:spcPts val="700"/>
        </a:spcAft>
        <a:buClr>
          <a:srgbClr val="FFAB3A"/>
        </a:buClr>
        <a:buFont typeface="Metropolis Medium" panose="00000600000000000000" pitchFamily="2" charset="0"/>
        <a:buChar char="◼"/>
        <a:defRPr sz="15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3pPr>
      <a:lvl4pPr marL="1080000" indent="-144000" algn="l" defTabSz="914377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FFAB3A"/>
        </a:buClr>
        <a:buFont typeface="Wingdings 3" panose="05040102010807070707" pitchFamily="18" charset="2"/>
        <a:buChar char=""/>
        <a:defRPr sz="12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4pPr>
      <a:lvl5pPr marL="1080000" indent="0" algn="l" defTabSz="914377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rgbClr val="FFAB3A"/>
        </a:buClr>
        <a:buFontTx/>
        <a:buNone/>
        <a:defRPr sz="10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Page 1</a:t>
            </a:r>
          </a:p>
          <a:p>
            <a:fld id="{011A8A15-4411-465E-A9E3-EC51DE9404E1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892409" y="4362217"/>
            <a:ext cx="10218941" cy="1688726"/>
          </a:xfrm>
        </p:spPr>
        <p:txBody>
          <a:bodyPr/>
          <a:lstStyle/>
          <a:p>
            <a:r>
              <a:rPr lang="fr-FR" b="1" dirty="0">
                <a:solidFill>
                  <a:srgbClr val="02AAB2"/>
                </a:solidFill>
              </a:rPr>
              <a:t>Présentation des résultats d’une étude menée au CHU de Rennes dans l’Unité d’Anesthésie et de Chirurgie </a:t>
            </a:r>
            <a:r>
              <a:rPr lang="fr-FR" b="1" dirty="0" smtClean="0">
                <a:solidFill>
                  <a:srgbClr val="02AAB2"/>
                </a:solidFill>
              </a:rPr>
              <a:t>AMBULATOIRE Pédiatrique</a:t>
            </a:r>
            <a:endParaRPr lang="fr-FR" b="1" dirty="0">
              <a:solidFill>
                <a:srgbClr val="02AAB2"/>
              </a:solidFill>
            </a:endParaRP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41417" y="600891"/>
            <a:ext cx="10019779" cy="201508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/>
              <a:t>Améliorer l’application des consignes transmises en pré opératoire dans le cadre d’une prise en charge en UCA pédiatrique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V. PERRON  A.POUVREAU  F.NEVEU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8DD7-E039-46D4-AD7C-58FB73549B57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6" y="325953"/>
            <a:ext cx="11632860" cy="59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670191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Satisfaction des parents en lien avec les informations reçues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EAB0-F294-4562-AC69-D27CDCB54A1F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17" y="1248508"/>
            <a:ext cx="7801291" cy="492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58310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7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Évaluation de la douleur à J+1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916-5D5D-4BE4-996D-656E6C43C5C5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6" y="1143000"/>
            <a:ext cx="890216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88790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/>
              <a:t>UNE SOLUTION</a:t>
            </a:r>
            <a:br>
              <a:rPr lang="fr-FR" sz="4800" dirty="0" smtClean="0"/>
            </a:b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Une application connectée</a:t>
            </a:r>
            <a:endParaRPr lang="fr-FR" sz="4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E5E9B7-C446-4D85-864C-A3E783C4F80B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940157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918F-5304-4B5D-8953-8F8A5F3E711B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05" y="192088"/>
            <a:ext cx="456756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731151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56D4-4B44-400D-BDEE-6F3081D38DCA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6" y="0"/>
            <a:ext cx="11276462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705026" cy="365125"/>
          </a:xfrm>
        </p:spPr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6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E7AD-44CB-40A2-A255-1D51924DCFB3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9" y="1000532"/>
            <a:ext cx="11797271" cy="444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696317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3F3-F7C1-453A-B806-FA6B274DD6FF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0" y="933976"/>
            <a:ext cx="11609922" cy="42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71373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5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038"/>
            <a:ext cx="11160000" cy="912071"/>
          </a:xfrm>
        </p:spPr>
        <p:txBody>
          <a:bodyPr/>
          <a:lstStyle/>
          <a:p>
            <a:pPr algn="ctr"/>
            <a:r>
              <a:rPr lang="fr-FR" b="1" dirty="0" smtClean="0"/>
              <a:t>QuIZZ Préopératoire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3B84-CF50-46AE-9B0A-C63AB5AD1CFD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05212"/>
            <a:ext cx="3016419" cy="53652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5" y="1005212"/>
            <a:ext cx="3016419" cy="53652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91" y="981636"/>
            <a:ext cx="3029674" cy="538878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61794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039"/>
            <a:ext cx="11160000" cy="964322"/>
          </a:xfrm>
        </p:spPr>
        <p:txBody>
          <a:bodyPr/>
          <a:lstStyle/>
          <a:p>
            <a:pPr algn="ctr"/>
            <a:r>
              <a:rPr lang="fr-FR" b="1" dirty="0"/>
              <a:t>QuIZZ Préopératoire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19C3-567E-41AC-9644-8DBFCB04ADB2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8" y="1071154"/>
            <a:ext cx="2927882" cy="52077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36" y="1051146"/>
            <a:ext cx="2950379" cy="52477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59" y="1038780"/>
            <a:ext cx="2986780" cy="531248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687609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de l’étude et 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réalisée dans le cadre du projet recherche pilotée par l’école IADE CHU Rennes</a:t>
            </a:r>
          </a:p>
          <a:p>
            <a:r>
              <a:rPr lang="fr-FR" dirty="0" smtClean="0"/>
              <a:t>100 parents étudiés sur 15 jours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Remerciements aux étudiants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239513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8BF-8D45-44D2-9561-893FA667E108}" type="datetime1">
              <a:rPr lang="fr-FR" smtClean="0"/>
              <a:t>25/09/2019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42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228" y="11038"/>
            <a:ext cx="10959771" cy="1164075"/>
          </a:xfrm>
        </p:spPr>
        <p:txBody>
          <a:bodyPr/>
          <a:lstStyle/>
          <a:p>
            <a:pPr algn="ctr"/>
            <a:r>
              <a:rPr lang="fr-FR" b="1" dirty="0" smtClean="0"/>
              <a:t>Questionnaire de la veille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5ED0-6C21-47B9-A459-F799C113D8E4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9" y="1227228"/>
            <a:ext cx="2725749" cy="48457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70" y="1191850"/>
            <a:ext cx="2745649" cy="48811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8" y="1227228"/>
            <a:ext cx="2781288" cy="4946985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64406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0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2114" y="11039"/>
            <a:ext cx="10567886" cy="990448"/>
          </a:xfrm>
        </p:spPr>
        <p:txBody>
          <a:bodyPr/>
          <a:lstStyle/>
          <a:p>
            <a:pPr algn="ctr"/>
            <a:r>
              <a:rPr lang="fr-FR" b="1" dirty="0"/>
              <a:t>Questionnaire de la veille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" y="1088436"/>
            <a:ext cx="2818209" cy="5010150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A1E0-4DFC-4D63-ADF1-B1D28ACE5270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25" y="1088437"/>
            <a:ext cx="2818209" cy="5010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63" y="1088437"/>
            <a:ext cx="2808377" cy="499267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539563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039"/>
            <a:ext cx="10785600" cy="938196"/>
          </a:xfrm>
        </p:spPr>
        <p:txBody>
          <a:bodyPr/>
          <a:lstStyle/>
          <a:p>
            <a:pPr algn="ctr"/>
            <a:r>
              <a:rPr lang="fr-FR" b="1" dirty="0"/>
              <a:t>Questionnaire de la veille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2" y="1244600"/>
            <a:ext cx="2774454" cy="4932363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A365-C21B-4323-A74A-4037B032EFC9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12" y="1244600"/>
            <a:ext cx="2774454" cy="49323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3" y="1244600"/>
            <a:ext cx="2774454" cy="49323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5" y="1244600"/>
            <a:ext cx="2728913" cy="48514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5690" y="11038"/>
            <a:ext cx="10794309" cy="894653"/>
          </a:xfrm>
        </p:spPr>
        <p:txBody>
          <a:bodyPr/>
          <a:lstStyle/>
          <a:p>
            <a:pPr algn="ctr"/>
            <a:r>
              <a:rPr lang="fr-FR" b="1" dirty="0"/>
              <a:t>Questionnaire de la veille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0" y="1200015"/>
            <a:ext cx="2819723" cy="5012841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4288-8DEB-4ADC-A381-95C02900E6ED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6" y="1200015"/>
            <a:ext cx="2801983" cy="49813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9" y="1200015"/>
            <a:ext cx="2801983" cy="49813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69" y="1200015"/>
            <a:ext cx="2801982" cy="498130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Questionnaire j+1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916-5D5D-4BE4-996D-656E6C43C5C5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88790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 cadre de la continuité des soins, l’appel du lendemain est une recommandation de l’HAS.</a:t>
            </a:r>
          </a:p>
          <a:p>
            <a:r>
              <a:rPr lang="fr-FR" dirty="0" smtClean="0"/>
              <a:t>Il permet de réitérer </a:t>
            </a:r>
            <a:r>
              <a:rPr lang="fr-FR" dirty="0"/>
              <a:t>les consignes postopératoires, de s’assurer de leur suivi et de vérifier le bon déroulement de la phase </a:t>
            </a:r>
            <a:r>
              <a:rPr lang="fr-FR" dirty="0" smtClean="0"/>
              <a:t>postopératoire</a:t>
            </a:r>
          </a:p>
          <a:p>
            <a:r>
              <a:rPr lang="fr-FR" dirty="0" smtClean="0"/>
              <a:t>L’application connectée permet au patient de remplir le questionnaire à tout moment, le lendemain ainsi qu’à J+3</a:t>
            </a:r>
          </a:p>
          <a:p>
            <a:r>
              <a:rPr lang="fr-FR" dirty="0" smtClean="0"/>
              <a:t>Les bornes établies (douleur, saignements, vomissements…) génèrent des alertes qui seront traitées par la puéricultrice de l’UACA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29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Gestion des alertes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9899" y="6392092"/>
            <a:ext cx="1400227" cy="45303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2840-ACDE-47C1-84FB-9D01E9C76D43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2759678"/>
            <a:ext cx="11360241" cy="244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94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828-D63B-434C-86C4-2C9C0938F6D3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Résultat de l’enquête de satisfaction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réalisée en phase test de l’application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V. PERRON  A.POUVREAU  F.NEVEU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566057"/>
            <a:ext cx="11160000" cy="5610906"/>
          </a:xfrm>
        </p:spPr>
        <p:txBody>
          <a:bodyPr/>
          <a:lstStyle/>
          <a:p>
            <a:pPr marL="72000" indent="0">
              <a:buNone/>
            </a:pPr>
            <a:r>
              <a:rPr lang="fr-FR" sz="3600" u="sng" dirty="0" smtClean="0">
                <a:solidFill>
                  <a:schemeClr val="tx1"/>
                </a:solidFill>
              </a:rPr>
              <a:t>Enquête réalisée sur les 5 premiers utilisateurs</a:t>
            </a:r>
          </a:p>
          <a:p>
            <a:pPr marL="72000" indent="0">
              <a:buNone/>
            </a:pPr>
            <a:endParaRPr lang="fr-FR" sz="3600" u="sng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100% trouvent l’application facile à utiliser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100% trouvent les informations faciles à comprendre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100% trouvent l’application rassurante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100% jugent cette application utile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BDA-3862-472A-BA64-ADA3FBE2271C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49899" y="6427751"/>
            <a:ext cx="1600523" cy="365125"/>
          </a:xfrm>
        </p:spPr>
        <p:txBody>
          <a:bodyPr vert="horz" lIns="91440" tIns="45720" rIns="91440" bIns="45720" rtlCol="0" anchor="ctr"/>
          <a:lstStyle/>
          <a:p>
            <a:r>
              <a:rPr lang="fr-FR" dirty="0"/>
              <a:t>V. PERRON  A.POUVREAU  F.NEVEU</a:t>
            </a:r>
          </a:p>
        </p:txBody>
      </p:sp>
    </p:spTree>
    <p:extLst>
      <p:ext uri="{BB962C8B-B14F-4D97-AF65-F5344CB8AC3E}">
        <p14:creationId xmlns:p14="http://schemas.microsoft.com/office/powerpoint/2010/main" val="28144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0297"/>
            <a:ext cx="11160000" cy="5976666"/>
          </a:xfrm>
        </p:spPr>
        <p:txBody>
          <a:bodyPr numCol="2">
            <a:normAutofit lnSpcReduction="10000"/>
          </a:bodyPr>
          <a:lstStyle/>
          <a:p>
            <a:pPr marL="7200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Q. Par rapport à l’équipe soignante pensez-vous que l’application:</a:t>
            </a: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Q. Avez-vous reçu les notifications au moment opportun?</a:t>
            </a: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100% recommandent cette application</a:t>
            </a: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200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B39F-7FA5-40C1-9AF2-D4050A10F472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6" y="729088"/>
            <a:ext cx="5808617" cy="16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3382544"/>
            <a:ext cx="3425461" cy="208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9896" y="2804159"/>
            <a:ext cx="10890103" cy="3372803"/>
          </a:xfrm>
        </p:spPr>
        <p:txBody>
          <a:bodyPr>
            <a:normAutofit/>
          </a:bodyPr>
          <a:lstStyle/>
          <a:p>
            <a:pPr marL="72000" indent="0" algn="ctr">
              <a:buNone/>
            </a:pPr>
            <a:r>
              <a:rPr lang="fr-FR" sz="4000" dirty="0" smtClean="0"/>
              <a:t>MERCI POUR VOTRE ATTENTION</a:t>
            </a:r>
            <a:endParaRPr lang="fr-FR" sz="4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3A27-2356-41B4-AB8E-AD6E1581D287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731151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999" y="1506583"/>
            <a:ext cx="11303657" cy="4670380"/>
          </a:xfrm>
        </p:spPr>
        <p:txBody>
          <a:bodyPr/>
          <a:lstStyle/>
          <a:p>
            <a:r>
              <a:rPr lang="fr-FR" sz="2400" dirty="0" smtClean="0"/>
              <a:t>En </a:t>
            </a:r>
            <a:r>
              <a:rPr lang="fr-FR" sz="2400" dirty="0"/>
              <a:t>pédiatrie, très peu d’études semblent avoir évalué le </a:t>
            </a:r>
            <a:r>
              <a:rPr lang="fr-FR" sz="2400" dirty="0">
                <a:solidFill>
                  <a:srgbClr val="028990"/>
                </a:solidFill>
              </a:rPr>
              <a:t>rôle</a:t>
            </a:r>
            <a:r>
              <a:rPr lang="fr-FR" sz="2400" dirty="0"/>
              <a:t>, la </a:t>
            </a:r>
            <a:r>
              <a:rPr lang="fr-FR" sz="2400" dirty="0">
                <a:solidFill>
                  <a:srgbClr val="028990"/>
                </a:solidFill>
              </a:rPr>
              <a:t>méthode</a:t>
            </a:r>
            <a:r>
              <a:rPr lang="fr-FR" sz="2400" dirty="0"/>
              <a:t> et la </a:t>
            </a:r>
            <a:r>
              <a:rPr lang="fr-FR" sz="2400" dirty="0">
                <a:solidFill>
                  <a:srgbClr val="028990"/>
                </a:solidFill>
              </a:rPr>
              <a:t>compréhension</a:t>
            </a:r>
            <a:r>
              <a:rPr lang="fr-FR" sz="2400" dirty="0"/>
              <a:t> en matière d’</a:t>
            </a:r>
            <a:r>
              <a:rPr lang="fr-FR" sz="2400" dirty="0">
                <a:solidFill>
                  <a:srgbClr val="028990"/>
                </a:solidFill>
              </a:rPr>
              <a:t>information</a:t>
            </a:r>
            <a:r>
              <a:rPr lang="fr-FR" sz="2400" dirty="0"/>
              <a:t> préopératoire auprès des parents.</a:t>
            </a:r>
          </a:p>
          <a:p>
            <a:r>
              <a:rPr lang="fr-FR" sz="2400" dirty="0"/>
              <a:t>Le </a:t>
            </a:r>
            <a:r>
              <a:rPr lang="fr-FR" sz="2400" dirty="0">
                <a:solidFill>
                  <a:srgbClr val="028990"/>
                </a:solidFill>
              </a:rPr>
              <a:t>ressenti</a:t>
            </a:r>
            <a:r>
              <a:rPr lang="fr-FR" sz="2400" dirty="0"/>
              <a:t> des équipes paramédicales de l’unité de chirurgie </a:t>
            </a:r>
            <a:r>
              <a:rPr lang="fr-FR" sz="2400" dirty="0" smtClean="0"/>
              <a:t>pédiatrique: </a:t>
            </a:r>
            <a:r>
              <a:rPr lang="fr-FR" sz="2400" dirty="0"/>
              <a:t>consignes données tout au long du parcours en UCA pédiatrique mais  </a:t>
            </a:r>
            <a:r>
              <a:rPr lang="fr-FR" sz="2400" dirty="0">
                <a:solidFill>
                  <a:srgbClr val="028990"/>
                </a:solidFill>
              </a:rPr>
              <a:t>mal appliquées</a:t>
            </a:r>
            <a:r>
              <a:rPr lang="fr-FR" sz="2400" dirty="0"/>
              <a:t> </a:t>
            </a:r>
            <a:r>
              <a:rPr lang="fr-FR" sz="2400" dirty="0" smtClean="0"/>
              <a:t>et </a:t>
            </a:r>
            <a:r>
              <a:rPr lang="fr-FR" sz="2400" dirty="0"/>
              <a:t>redondantes:</a:t>
            </a:r>
          </a:p>
          <a:p>
            <a:pPr lvl="1"/>
            <a:r>
              <a:rPr lang="fr-FR" sz="2000" dirty="0"/>
              <a:t>Modalités chirurgie ambulatoire (</a:t>
            </a:r>
            <a:r>
              <a:rPr lang="fr-FR" sz="2000" dirty="0" smtClean="0"/>
              <a:t>accompagnant…)</a:t>
            </a:r>
            <a:endParaRPr lang="fr-FR" sz="2000" dirty="0"/>
          </a:p>
          <a:p>
            <a:pPr lvl="1"/>
            <a:r>
              <a:rPr lang="fr-FR" sz="2000" dirty="0"/>
              <a:t>Respect des consignes pré </a:t>
            </a:r>
            <a:r>
              <a:rPr lang="fr-FR" sz="2000" dirty="0" smtClean="0"/>
              <a:t>opératoires (douche préopératoire, jeûne…)</a:t>
            </a:r>
            <a:endParaRPr lang="fr-FR" sz="2000" dirty="0"/>
          </a:p>
          <a:p>
            <a:pPr lvl="1"/>
            <a:r>
              <a:rPr lang="fr-FR" sz="2000" dirty="0"/>
              <a:t>Respect des prescriptions antalgiques</a:t>
            </a:r>
          </a:p>
          <a:p>
            <a:pPr marL="72000" indent="0"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47F8-F497-40A1-819F-A342518662A5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200982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conséquences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40" y="2151016"/>
            <a:ext cx="11151360" cy="4328983"/>
          </a:xfrm>
        </p:spPr>
        <p:txBody>
          <a:bodyPr numCol="2">
            <a:normAutofit lnSpcReduction="10000"/>
          </a:bodyPr>
          <a:lstStyle/>
          <a:p>
            <a:r>
              <a:rPr lang="fr-FR" sz="2800" dirty="0" smtClean="0"/>
              <a:t>enfant </a:t>
            </a:r>
            <a:r>
              <a:rPr lang="fr-FR" sz="2800" dirty="0"/>
              <a:t>non </a:t>
            </a:r>
            <a:r>
              <a:rPr lang="fr-FR" sz="2800" dirty="0" smtClean="0"/>
              <a:t>opéré</a:t>
            </a:r>
          </a:p>
          <a:p>
            <a:r>
              <a:rPr lang="fr-FR" sz="2800" dirty="0" smtClean="0"/>
              <a:t>douleur </a:t>
            </a:r>
            <a:r>
              <a:rPr lang="fr-FR" sz="2800" dirty="0"/>
              <a:t>au </a:t>
            </a:r>
            <a:r>
              <a:rPr lang="fr-FR" sz="2800" dirty="0" smtClean="0"/>
              <a:t>domicile</a:t>
            </a:r>
          </a:p>
          <a:p>
            <a:r>
              <a:rPr lang="fr-FR" sz="2800" dirty="0" smtClean="0"/>
              <a:t>Insatisfaction des parents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 smtClean="0"/>
          </a:p>
          <a:p>
            <a:pPr marL="72000" indent="0">
              <a:buNone/>
            </a:pPr>
            <a:endParaRPr lang="fr-FR" sz="2800" dirty="0"/>
          </a:p>
          <a:p>
            <a:r>
              <a:rPr lang="fr-FR" sz="2800" dirty="0" smtClean="0"/>
              <a:t>Insatisfaction des soignants</a:t>
            </a:r>
          </a:p>
          <a:p>
            <a:r>
              <a:rPr lang="fr-FR" sz="2800" dirty="0" smtClean="0"/>
              <a:t>Désorganisation du bloc (retards, annulations…)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pPr marL="72000" indent="0">
              <a:buNone/>
            </a:pPr>
            <a:endParaRPr lang="fr-FR" sz="2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233B-323A-412F-81E4-B50F91E1B694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696318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2914" y="2815818"/>
            <a:ext cx="11160000" cy="2700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fr-FR" b="1" dirty="0" smtClean="0"/>
              <a:t>Présentation</a:t>
            </a:r>
            <a:br>
              <a:rPr lang="fr-FR" b="1" dirty="0" smtClean="0"/>
            </a:br>
            <a:r>
              <a:rPr lang="fr-FR" b="1" dirty="0" smtClean="0"/>
              <a:t> de l’Etude </a:t>
            </a:r>
            <a:r>
              <a:rPr lang="fr-FR" b="1" dirty="0"/>
              <a:t>réalisée en janvier 2019 au niveau de l’unité d’anesthésie et de chirurgie pédiatrique au CHU de Rennes avec des étudiants IADE.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1CE763-167F-4C84-B03F-231C045BF6DE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64406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fr-FR" u="sng" dirty="0" smtClean="0"/>
              <a:t>Primaire</a:t>
            </a:r>
            <a:r>
              <a:rPr lang="fr-FR" dirty="0" smtClean="0"/>
              <a:t>: Description </a:t>
            </a:r>
            <a:r>
              <a:rPr lang="fr-FR" dirty="0"/>
              <a:t>et analyse de la mémorisation et </a:t>
            </a:r>
            <a:r>
              <a:rPr lang="fr-FR" dirty="0" smtClean="0"/>
              <a:t>compréhension</a:t>
            </a:r>
          </a:p>
          <a:p>
            <a:pPr marL="72000" lvl="0" indent="0">
              <a:lnSpc>
                <a:spcPct val="100000"/>
              </a:lnSpc>
              <a:buNone/>
            </a:pPr>
            <a:r>
              <a:rPr lang="fr-FR" dirty="0" smtClean="0"/>
              <a:t> </a:t>
            </a:r>
            <a:r>
              <a:rPr lang="fr-FR" dirty="0"/>
              <a:t>des informations écrites, orales, </a:t>
            </a:r>
            <a:r>
              <a:rPr lang="fr-FR" dirty="0" smtClean="0"/>
              <a:t>pré </a:t>
            </a:r>
            <a:r>
              <a:rPr lang="fr-FR" dirty="0"/>
              <a:t>et postopératoire données aux </a:t>
            </a:r>
            <a:r>
              <a:rPr lang="fr-FR" dirty="0" smtClean="0"/>
              <a:t>parents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fr-FR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fr-FR" u="sng" dirty="0" smtClean="0"/>
              <a:t>Secondaires: 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Déterminer les facteurs influençant la compréhension et la mémorisation parentale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Alimenter et optimiser un nouvel outil interactif</a:t>
            </a:r>
            <a:endParaRPr lang="fr-FR" dirty="0"/>
          </a:p>
          <a:p>
            <a:pPr marL="7200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E718-B280-4ED6-9582-0CDE5D1B65FF}" type="datetime1">
              <a:rPr lang="fr-FR" smtClean="0"/>
              <a:t>25/09/2019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626649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039"/>
            <a:ext cx="11160000" cy="9737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Résultats et analyse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001215" y="6472114"/>
            <a:ext cx="1110136" cy="365125"/>
          </a:xfrm>
        </p:spPr>
        <p:txBody>
          <a:bodyPr/>
          <a:lstStyle/>
          <a:p>
            <a:fld id="{3486B509-C3C0-450B-AF42-B31F9C476B05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58987"/>
            <a:ext cx="79533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3292" y="1199997"/>
            <a:ext cx="773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Connaissance &amp; Application des consignes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64406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FEA4-BC2B-4B65-9300-6A98E3A42886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80" y="-8282"/>
            <a:ext cx="8410326" cy="61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899" y="6480000"/>
            <a:ext cx="1722443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CAB1-9BEE-4D07-AF25-14714A03934F}" type="datetime1">
              <a:rPr lang="fr-FR" smtClean="0"/>
              <a:t>25/09/2019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" y="888275"/>
            <a:ext cx="12096773" cy="4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9900" y="6480000"/>
            <a:ext cx="161794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V. PERRON  A.POUVREAU  F.NEVEU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2243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Presentation-PPT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833</Words>
  <Application>Microsoft Office PowerPoint</Application>
  <PresentationFormat>Grand écran</PresentationFormat>
  <Paragraphs>215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Calibri</vt:lpstr>
      <vt:lpstr>Metropolis</vt:lpstr>
      <vt:lpstr>Metropolis Light</vt:lpstr>
      <vt:lpstr>Metropolis Medium</vt:lpstr>
      <vt:lpstr>Metropolis Semi Bold</vt:lpstr>
      <vt:lpstr>Metropolis Thin</vt:lpstr>
      <vt:lpstr>Wingdings</vt:lpstr>
      <vt:lpstr>Wingdings 3</vt:lpstr>
      <vt:lpstr>ModelePresentation-PPT2019</vt:lpstr>
      <vt:lpstr>Améliorer l’application des consignes transmises en pré opératoire dans le cadre d’une prise en charge en UCA pédiatrique</vt:lpstr>
      <vt:lpstr>Contexte de l’étude et Remerciements</vt:lpstr>
      <vt:lpstr>constat</vt:lpstr>
      <vt:lpstr>conséquences</vt:lpstr>
      <vt:lpstr>Présentation  de l’Etude réalisée en janvier 2019 au niveau de l’unité d’anesthésie et de chirurgie pédiatrique au CHU de Rennes avec des étudiants IADE. </vt:lpstr>
      <vt:lpstr>objectifs</vt:lpstr>
      <vt:lpstr>Résultats et analyse </vt:lpstr>
      <vt:lpstr>Présentation PowerPoint</vt:lpstr>
      <vt:lpstr>Présentation PowerPoint</vt:lpstr>
      <vt:lpstr>Présentation PowerPoint</vt:lpstr>
      <vt:lpstr>Satisfaction des parents en lien avec les informations reçues</vt:lpstr>
      <vt:lpstr>Évaluation de la douleur à J+1</vt:lpstr>
      <vt:lpstr>UNE SOLUTION </vt:lpstr>
      <vt:lpstr>Présentation PowerPoint</vt:lpstr>
      <vt:lpstr>Présentation PowerPoint</vt:lpstr>
      <vt:lpstr>Présentation PowerPoint</vt:lpstr>
      <vt:lpstr>Présentation PowerPoint</vt:lpstr>
      <vt:lpstr>QuIZZ Préopératoire</vt:lpstr>
      <vt:lpstr>QuIZZ Préopératoire</vt:lpstr>
      <vt:lpstr>Questionnaire de la veille</vt:lpstr>
      <vt:lpstr>Questionnaire de la veille</vt:lpstr>
      <vt:lpstr>Questionnaire de la veille</vt:lpstr>
      <vt:lpstr>Questionnaire de la veille</vt:lpstr>
      <vt:lpstr>Questionnaire j+1</vt:lpstr>
      <vt:lpstr>Gestion des alertes</vt:lpstr>
      <vt:lpstr>Résultat de l’enquête de satisfaction  réalisée en phase test de l’application </vt:lpstr>
      <vt:lpstr>Présentation PowerPoint</vt:lpstr>
      <vt:lpstr>Présentation PowerPoint</vt:lpstr>
      <vt:lpstr>Présentation PowerPoint</vt:lpstr>
    </vt:vector>
  </TitlesOfParts>
  <Company>CHU-RENNES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HENNETON</dc:creator>
  <cp:lastModifiedBy>Joelle</cp:lastModifiedBy>
  <cp:revision>54</cp:revision>
  <cp:lastPrinted>2019-09-09T06:12:40Z</cp:lastPrinted>
  <dcterms:created xsi:type="dcterms:W3CDTF">2019-05-16T12:40:31Z</dcterms:created>
  <dcterms:modified xsi:type="dcterms:W3CDTF">2019-09-25T21:17:41Z</dcterms:modified>
</cp:coreProperties>
</file>