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7" r:id="rId3"/>
    <p:sldId id="258" r:id="rId4"/>
    <p:sldId id="259" r:id="rId5"/>
    <p:sldId id="271" r:id="rId6"/>
    <p:sldId id="260" r:id="rId7"/>
    <p:sldId id="261" r:id="rId8"/>
    <p:sldId id="262" r:id="rId9"/>
    <p:sldId id="263" r:id="rId10"/>
    <p:sldId id="268" r:id="rId11"/>
    <p:sldId id="264" r:id="rId12"/>
    <p:sldId id="265" r:id="rId13"/>
    <p:sldId id="269" r:id="rId14"/>
    <p:sldId id="270" r:id="rId15"/>
    <p:sldId id="266" r:id="rId16"/>
    <p:sldId id="26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866AD-60E7-4B86-83F3-61AEA86E8EF0}" type="datetimeFigureOut">
              <a:rPr lang="fr-FR" smtClean="0"/>
              <a:t>07/10/2019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C79DC-2C34-4DA1-A18A-9453E3157097}" type="slidenum">
              <a:rPr lang="fr-FR" smtClean="0"/>
              <a:t>‹N°›</a:t>
            </a:fld>
            <a:endParaRPr lang="fr-FR"/>
          </a:p>
        </p:txBody>
      </p:sp>
    </p:spTree>
    <p:extLst>
      <p:ext uri="{BB962C8B-B14F-4D97-AF65-F5344CB8AC3E}">
        <p14:creationId xmlns:p14="http://schemas.microsoft.com/office/powerpoint/2010/main" val="71972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FC79DC-2C34-4DA1-A18A-9453E3157097}" type="slidenum">
              <a:rPr lang="fr-FR" smtClean="0"/>
              <a:t>6</a:t>
            </a:fld>
            <a:endParaRPr lang="fr-FR"/>
          </a:p>
        </p:txBody>
      </p:sp>
    </p:spTree>
    <p:extLst>
      <p:ext uri="{BB962C8B-B14F-4D97-AF65-F5344CB8AC3E}">
        <p14:creationId xmlns:p14="http://schemas.microsoft.com/office/powerpoint/2010/main" val="49891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335366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190366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40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234061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437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106507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81073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195785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67533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45144B0-C724-410A-8155-3A74DACE1E32}" type="datetimeFigureOut">
              <a:rPr lang="fr-FR" smtClean="0"/>
              <a:t>07/10/2019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37224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5144B0-C724-410A-8155-3A74DACE1E32}" type="datetimeFigureOut">
              <a:rPr lang="fr-FR" smtClean="0"/>
              <a:t>07/10/2019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371492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45144B0-C724-410A-8155-3A74DACE1E32}" type="datetimeFigureOut">
              <a:rPr lang="fr-FR" smtClean="0"/>
              <a:t>07/10/2019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397859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5144B0-C724-410A-8155-3A74DACE1E32}" type="datetimeFigureOut">
              <a:rPr lang="fr-FR" smtClean="0"/>
              <a:t>07/10/2019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7075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144B0-C724-410A-8155-3A74DACE1E32}" type="datetimeFigureOut">
              <a:rPr lang="fr-FR" smtClean="0"/>
              <a:t>07/10/2019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22383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45144B0-C724-410A-8155-3A74DACE1E32}" type="datetimeFigureOut">
              <a:rPr lang="fr-FR" smtClean="0"/>
              <a:t>07/10/2019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24090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45144B0-C724-410A-8155-3A74DACE1E32}" type="datetimeFigureOut">
              <a:rPr lang="fr-FR" smtClean="0"/>
              <a:t>07/10/2019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132AB3-1D71-4C23-854B-E0B89BA43F22}" type="slidenum">
              <a:rPr lang="fr-FR" smtClean="0"/>
              <a:t>‹N°›</a:t>
            </a:fld>
            <a:endParaRPr lang="fr-FR"/>
          </a:p>
        </p:txBody>
      </p:sp>
    </p:spTree>
    <p:extLst>
      <p:ext uri="{BB962C8B-B14F-4D97-AF65-F5344CB8AC3E}">
        <p14:creationId xmlns:p14="http://schemas.microsoft.com/office/powerpoint/2010/main" val="214534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5144B0-C724-410A-8155-3A74DACE1E32}" type="datetimeFigureOut">
              <a:rPr lang="fr-FR" smtClean="0"/>
              <a:t>07/10/2019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132AB3-1D71-4C23-854B-E0B89BA43F22}" type="slidenum">
              <a:rPr lang="fr-FR" smtClean="0"/>
              <a:t>‹N°›</a:t>
            </a:fld>
            <a:endParaRPr lang="fr-FR"/>
          </a:p>
        </p:txBody>
      </p:sp>
    </p:spTree>
    <p:extLst>
      <p:ext uri="{BB962C8B-B14F-4D97-AF65-F5344CB8AC3E}">
        <p14:creationId xmlns:p14="http://schemas.microsoft.com/office/powerpoint/2010/main" val="20750869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Jean_Valnet" TargetMode="External"/><Relationship Id="rId2" Type="http://schemas.openxmlformats.org/officeDocument/2006/relationships/hyperlink" Target="https://fr.wikipedia.org/wiki/Ren%C3%A9-Maurice_Gattefoss%C3%A9"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3116" y="151256"/>
            <a:ext cx="9144000" cy="2387600"/>
          </a:xfrm>
        </p:spPr>
        <p:txBody>
          <a:bodyPr/>
          <a:lstStyle/>
          <a:p>
            <a:pPr algn="ctr"/>
            <a:r>
              <a:rPr lang="fr-FR" dirty="0" smtClean="0"/>
              <a:t>Congrès de chirurgie pédiatrique</a:t>
            </a:r>
            <a:endParaRPr lang="fr-FR" dirty="0"/>
          </a:p>
        </p:txBody>
      </p:sp>
      <p:sp>
        <p:nvSpPr>
          <p:cNvPr id="3" name="Sous-titre 2"/>
          <p:cNvSpPr>
            <a:spLocks noGrp="1"/>
          </p:cNvSpPr>
          <p:nvPr>
            <p:ph type="subTitle" idx="1"/>
          </p:nvPr>
        </p:nvSpPr>
        <p:spPr>
          <a:xfrm>
            <a:off x="1524000" y="3133060"/>
            <a:ext cx="9144000" cy="2892056"/>
          </a:xfrm>
        </p:spPr>
        <p:txBody>
          <a:bodyPr>
            <a:normAutofit fontScale="77500" lnSpcReduction="20000"/>
          </a:bodyPr>
          <a:lstStyle/>
          <a:p>
            <a:pPr algn="ctr"/>
            <a:r>
              <a:rPr lang="fr-FR" sz="5100" b="1" dirty="0" smtClean="0">
                <a:solidFill>
                  <a:srgbClr val="0070C0"/>
                </a:solidFill>
              </a:rPr>
              <a:t>Projet d’aromathérapie au bloc opératoire de chirurgie infantile</a:t>
            </a:r>
          </a:p>
          <a:p>
            <a:endParaRPr lang="fr-FR" sz="5100" b="1" dirty="0" smtClean="0">
              <a:solidFill>
                <a:srgbClr val="0070C0"/>
              </a:solidFill>
            </a:endParaRPr>
          </a:p>
          <a:p>
            <a:r>
              <a:rPr lang="fr-FR" dirty="0" smtClean="0"/>
              <a:t>Hôpital de HAUTEPIERRE </a:t>
            </a:r>
          </a:p>
          <a:p>
            <a:r>
              <a:rPr lang="fr-FR" dirty="0" smtClean="0"/>
              <a:t>Strasbourg</a:t>
            </a:r>
          </a:p>
          <a:p>
            <a:endParaRPr lang="fr-FR" dirty="0" smtClean="0"/>
          </a:p>
          <a:p>
            <a:r>
              <a:rPr lang="fr-FR" dirty="0" smtClean="0"/>
              <a:t>ANQUETIL Séverine – COSTI Sarah – SCHWING Sandra</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9" y="4516178"/>
            <a:ext cx="597095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38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2809" y="2295551"/>
            <a:ext cx="3774558" cy="4516659"/>
          </a:xfrm>
        </p:spPr>
      </p:pic>
      <p:sp>
        <p:nvSpPr>
          <p:cNvPr id="5" name="Rectangle 4"/>
          <p:cNvSpPr/>
          <p:nvPr/>
        </p:nvSpPr>
        <p:spPr>
          <a:xfrm>
            <a:off x="478463" y="-1364848"/>
            <a:ext cx="8782495" cy="4247317"/>
          </a:xfrm>
          <a:prstGeom prst="rect">
            <a:avLst/>
          </a:prstGeom>
        </p:spPr>
        <p:txBody>
          <a:bodyPr wrap="square">
            <a:spAutoFit/>
          </a:bodyPr>
          <a:lstStyle/>
          <a:p>
            <a:endParaRPr lang="fr-FR" dirty="0"/>
          </a:p>
          <a:p>
            <a:r>
              <a:rPr lang="fr-FR" dirty="0"/>
              <a:t> </a:t>
            </a:r>
          </a:p>
          <a:p>
            <a:endParaRPr lang="fr-FR" dirty="0"/>
          </a:p>
          <a:p>
            <a:endParaRPr lang="fr-FR" dirty="0"/>
          </a:p>
          <a:p>
            <a:endParaRPr lang="fr-FR" dirty="0"/>
          </a:p>
          <a:p>
            <a:endParaRPr lang="fr-FR" dirty="0"/>
          </a:p>
          <a:p>
            <a:r>
              <a:rPr lang="fr-FR" dirty="0"/>
              <a:t> </a:t>
            </a:r>
          </a:p>
          <a:p>
            <a:r>
              <a:rPr lang="fr-FR" dirty="0">
                <a:solidFill>
                  <a:schemeClr val="accent1"/>
                </a:solidFill>
              </a:rPr>
              <a:t>Collection pour enfants : </a:t>
            </a:r>
            <a:r>
              <a:rPr lang="fr-FR" dirty="0" smtClean="0">
                <a:solidFill>
                  <a:srgbClr val="00B0F0"/>
                </a:solidFill>
              </a:rPr>
              <a:t>Kids </a:t>
            </a:r>
            <a:r>
              <a:rPr lang="fr-FR" dirty="0">
                <a:solidFill>
                  <a:srgbClr val="00B0F0"/>
                </a:solidFill>
              </a:rPr>
              <a:t>Collection - </a:t>
            </a:r>
            <a:r>
              <a:rPr lang="fr-FR" dirty="0" err="1">
                <a:solidFill>
                  <a:srgbClr val="00B0F0"/>
                </a:solidFill>
              </a:rPr>
              <a:t>dōTERRA</a:t>
            </a:r>
            <a:endParaRPr lang="fr-FR" dirty="0">
              <a:solidFill>
                <a:srgbClr val="00B0F0"/>
              </a:solidFill>
            </a:endParaRPr>
          </a:p>
          <a:p>
            <a:endParaRPr lang="fr-FR" dirty="0"/>
          </a:p>
          <a:p>
            <a:r>
              <a:rPr lang="fr-FR" dirty="0"/>
              <a:t>La collection pour enfants contient six mélanges exclusifs pour enfants qui sont parfaits pour une utilisation facile tout au long de la journée! Elle contient des mélanges formulés pour accompagner les enfants à travers tous les hauts et les bas de l'enfance</a:t>
            </a:r>
            <a:r>
              <a:rPr lang="fr-FR" dirty="0" smtClean="0"/>
              <a:t>.</a:t>
            </a:r>
            <a:endParaRPr lang="fr-FR" dirty="0"/>
          </a:p>
          <a:p>
            <a:endParaRPr lang="fr-FR" dirty="0"/>
          </a:p>
          <a:p>
            <a:endParaRPr lang="fr-FR" dirty="0"/>
          </a:p>
        </p:txBody>
      </p:sp>
      <p:sp>
        <p:nvSpPr>
          <p:cNvPr id="6" name="Rectangle 5"/>
          <p:cNvSpPr/>
          <p:nvPr/>
        </p:nvSpPr>
        <p:spPr>
          <a:xfrm>
            <a:off x="478463" y="2433773"/>
            <a:ext cx="5348179" cy="3693319"/>
          </a:xfrm>
          <a:prstGeom prst="rect">
            <a:avLst/>
          </a:prstGeom>
        </p:spPr>
        <p:txBody>
          <a:bodyPr wrap="square">
            <a:spAutoFit/>
          </a:bodyPr>
          <a:lstStyle/>
          <a:p>
            <a:r>
              <a:rPr lang="fr-FR" dirty="0">
                <a:solidFill>
                  <a:schemeClr val="accent1"/>
                </a:solidFill>
              </a:rPr>
              <a:t>Description </a:t>
            </a:r>
            <a:r>
              <a:rPr lang="fr-FR" dirty="0" smtClean="0">
                <a:solidFill>
                  <a:schemeClr val="accent1"/>
                </a:solidFill>
              </a:rPr>
              <a:t>aromatique :</a:t>
            </a:r>
          </a:p>
          <a:p>
            <a:endParaRPr lang="fr-FR" dirty="0">
              <a:solidFill>
                <a:schemeClr val="accent1"/>
              </a:solidFill>
            </a:endParaRPr>
          </a:p>
          <a:p>
            <a:r>
              <a:rPr lang="fr-FR" dirty="0"/>
              <a:t>Florale, </a:t>
            </a:r>
            <a:r>
              <a:rPr lang="fr-FR" dirty="0" smtClean="0"/>
              <a:t>légèrement </a:t>
            </a:r>
            <a:r>
              <a:rPr lang="fr-FR" dirty="0"/>
              <a:t>épicée, chaude, </a:t>
            </a:r>
            <a:r>
              <a:rPr lang="fr-FR" dirty="0" smtClean="0"/>
              <a:t>agrumes</a:t>
            </a:r>
          </a:p>
          <a:p>
            <a:endParaRPr lang="fr-FR" dirty="0"/>
          </a:p>
          <a:p>
            <a:r>
              <a:rPr lang="fr-FR" dirty="0">
                <a:solidFill>
                  <a:schemeClr val="accent1"/>
                </a:solidFill>
              </a:rPr>
              <a:t>Principaux </a:t>
            </a:r>
            <a:r>
              <a:rPr lang="fr-FR" dirty="0" smtClean="0">
                <a:solidFill>
                  <a:schemeClr val="accent1"/>
                </a:solidFill>
              </a:rPr>
              <a:t>composants :</a:t>
            </a:r>
          </a:p>
          <a:p>
            <a:endParaRPr lang="fr-FR" dirty="0">
              <a:solidFill>
                <a:schemeClr val="accent1"/>
              </a:solidFill>
            </a:endParaRPr>
          </a:p>
          <a:p>
            <a:r>
              <a:rPr lang="fr-FR" dirty="0"/>
              <a:t>Orange sauvage, amyris, </a:t>
            </a:r>
            <a:r>
              <a:rPr lang="fr-FR" dirty="0" err="1"/>
              <a:t>osmanthus</a:t>
            </a:r>
            <a:r>
              <a:rPr lang="fr-FR" dirty="0"/>
              <a:t> et cannelle dans une base d'huile de noix de coco fractionnée</a:t>
            </a:r>
          </a:p>
          <a:p>
            <a:endParaRPr lang="fr-FR" dirty="0"/>
          </a:p>
          <a:p>
            <a:endParaRPr lang="fr-FR" dirty="0"/>
          </a:p>
          <a:p>
            <a:endParaRPr lang="fr-FR" dirty="0"/>
          </a:p>
          <a:p>
            <a:endParaRPr lang="fr-FR" dirty="0"/>
          </a:p>
          <a:p>
            <a:r>
              <a:rPr lang="fr-FR" dirty="0"/>
              <a:t> </a:t>
            </a:r>
          </a:p>
        </p:txBody>
      </p:sp>
      <p:sp>
        <p:nvSpPr>
          <p:cNvPr id="7" name="Rectangle 6"/>
          <p:cNvSpPr/>
          <p:nvPr/>
        </p:nvSpPr>
        <p:spPr>
          <a:xfrm>
            <a:off x="6035749" y="2295551"/>
            <a:ext cx="5915246" cy="2585323"/>
          </a:xfrm>
          <a:prstGeom prst="rect">
            <a:avLst/>
          </a:prstGeom>
        </p:spPr>
        <p:txBody>
          <a:bodyPr wrap="square">
            <a:spAutoFit/>
          </a:bodyPr>
          <a:lstStyle/>
          <a:p>
            <a:r>
              <a:rPr lang="fr-FR" dirty="0" smtClean="0">
                <a:solidFill>
                  <a:schemeClr val="accent1"/>
                </a:solidFill>
              </a:rPr>
              <a:t>Description :</a:t>
            </a:r>
            <a:endParaRPr lang="fr-FR" dirty="0">
              <a:solidFill>
                <a:schemeClr val="accent1"/>
              </a:solidFill>
            </a:endParaRPr>
          </a:p>
          <a:p>
            <a:endParaRPr lang="fr-FR" dirty="0"/>
          </a:p>
          <a:p>
            <a:r>
              <a:rPr lang="fr-FR" dirty="0"/>
              <a:t>Contient:</a:t>
            </a:r>
          </a:p>
          <a:p>
            <a:r>
              <a:rPr lang="fr-FR" dirty="0"/>
              <a:t>•</a:t>
            </a:r>
            <a:r>
              <a:rPr lang="fr-FR" dirty="0" err="1">
                <a:solidFill>
                  <a:srgbClr val="FFFF00"/>
                </a:solidFill>
              </a:rPr>
              <a:t>Thinker</a:t>
            </a:r>
            <a:r>
              <a:rPr lang="fr-FR" dirty="0"/>
              <a:t> - Mélange de soutien</a:t>
            </a:r>
          </a:p>
          <a:p>
            <a:r>
              <a:rPr lang="fr-FR" dirty="0"/>
              <a:t>•</a:t>
            </a:r>
            <a:r>
              <a:rPr lang="fr-FR" dirty="0">
                <a:solidFill>
                  <a:srgbClr val="7030A0"/>
                </a:solidFill>
              </a:rPr>
              <a:t>Calmer</a:t>
            </a:r>
            <a:r>
              <a:rPr lang="fr-FR" dirty="0"/>
              <a:t> - Mélange reposant</a:t>
            </a:r>
          </a:p>
          <a:p>
            <a:r>
              <a:rPr lang="fr-FR" dirty="0" smtClean="0"/>
              <a:t>•</a:t>
            </a:r>
            <a:r>
              <a:rPr lang="fr-FR" dirty="0" err="1">
                <a:solidFill>
                  <a:srgbClr val="00B0F0"/>
                </a:solidFill>
              </a:rPr>
              <a:t>Rescuer</a:t>
            </a:r>
            <a:r>
              <a:rPr lang="fr-FR" dirty="0"/>
              <a:t> - Mélange </a:t>
            </a:r>
            <a:r>
              <a:rPr lang="fr-FR" dirty="0" smtClean="0"/>
              <a:t>apaisant</a:t>
            </a:r>
          </a:p>
          <a:p>
            <a:r>
              <a:rPr lang="fr-FR" dirty="0" smtClean="0"/>
              <a:t>•</a:t>
            </a:r>
            <a:r>
              <a:rPr lang="fr-FR" dirty="0" err="1" smtClean="0">
                <a:solidFill>
                  <a:srgbClr val="FF0000"/>
                </a:solidFill>
              </a:rPr>
              <a:t>Stronger</a:t>
            </a:r>
            <a:r>
              <a:rPr lang="fr-FR" dirty="0" smtClean="0"/>
              <a:t> - Mélange protecteur</a:t>
            </a:r>
          </a:p>
          <a:p>
            <a:r>
              <a:rPr lang="fr-FR" dirty="0" smtClean="0"/>
              <a:t>•</a:t>
            </a:r>
            <a:r>
              <a:rPr lang="fr-FR" dirty="0">
                <a:solidFill>
                  <a:schemeClr val="accent4"/>
                </a:solidFill>
              </a:rPr>
              <a:t>Brave</a:t>
            </a:r>
            <a:r>
              <a:rPr lang="fr-FR" dirty="0"/>
              <a:t> - Mélange </a:t>
            </a:r>
            <a:r>
              <a:rPr lang="fr-FR" dirty="0" smtClean="0"/>
              <a:t>encourageant</a:t>
            </a:r>
            <a:endParaRPr lang="fr-FR" dirty="0"/>
          </a:p>
          <a:p>
            <a:r>
              <a:rPr lang="fr-FR" dirty="0" smtClean="0"/>
              <a:t>•</a:t>
            </a:r>
            <a:r>
              <a:rPr lang="fr-FR" dirty="0" err="1" smtClean="0">
                <a:solidFill>
                  <a:schemeClr val="accent1"/>
                </a:solidFill>
              </a:rPr>
              <a:t>Steady</a:t>
            </a:r>
            <a:r>
              <a:rPr lang="fr-FR" dirty="0"/>
              <a:t>- Mélange équilibrant</a:t>
            </a:r>
          </a:p>
        </p:txBody>
      </p:sp>
    </p:spTree>
    <p:extLst>
      <p:ext uri="{BB962C8B-B14F-4D97-AF65-F5344CB8AC3E}">
        <p14:creationId xmlns:p14="http://schemas.microsoft.com/office/powerpoint/2010/main" val="76169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6572" y="672031"/>
            <a:ext cx="8596668" cy="3880773"/>
          </a:xfrm>
        </p:spPr>
        <p:txBody>
          <a:bodyPr>
            <a:normAutofit/>
          </a:bodyPr>
          <a:lstStyle/>
          <a:p>
            <a:pPr marL="800100" lvl="1">
              <a:buFont typeface="Wingdings" panose="05000000000000000000" pitchFamily="2" charset="2"/>
              <a:buChar char="v"/>
            </a:pPr>
            <a:r>
              <a:rPr lang="fr-FR" dirty="0"/>
              <a:t>Parents : </a:t>
            </a:r>
          </a:p>
          <a:p>
            <a:pPr marL="1257300" lvl="2" indent="-285750">
              <a:buFont typeface="Wingdings" panose="05000000000000000000" pitchFamily="2" charset="2"/>
              <a:buChar char="ü"/>
            </a:pPr>
            <a:r>
              <a:rPr lang="fr-FR" dirty="0"/>
              <a:t>Prise en charge émotionnelle singulière et globale de leur enfant</a:t>
            </a:r>
          </a:p>
          <a:p>
            <a:pPr marL="1257300" lvl="2" indent="-285750">
              <a:buFont typeface="Wingdings" panose="05000000000000000000" pitchFamily="2" charset="2"/>
              <a:buChar char="ü"/>
            </a:pPr>
            <a:r>
              <a:rPr lang="fr-FR" dirty="0"/>
              <a:t>Atypique </a:t>
            </a:r>
            <a:endParaRPr lang="fr-FR" dirty="0" smtClean="0"/>
          </a:p>
          <a:p>
            <a:pPr marL="971550" lvl="2" indent="0">
              <a:buNone/>
            </a:pPr>
            <a:endParaRPr lang="fr-FR" dirty="0" smtClean="0"/>
          </a:p>
          <a:p>
            <a:pPr lvl="1">
              <a:buFont typeface="Wingdings" panose="05000000000000000000" pitchFamily="2" charset="2"/>
              <a:buChar char="v"/>
            </a:pPr>
            <a:r>
              <a:rPr lang="fr-FR" dirty="0" smtClean="0"/>
              <a:t>Soignants :</a:t>
            </a:r>
          </a:p>
          <a:p>
            <a:pPr lvl="2">
              <a:buFont typeface="Wingdings" panose="05000000000000000000" pitchFamily="2" charset="2"/>
              <a:buChar char="ü"/>
            </a:pPr>
            <a:r>
              <a:rPr lang="fr-FR" dirty="0" smtClean="0"/>
              <a:t>Diminution prémédication</a:t>
            </a:r>
          </a:p>
          <a:p>
            <a:pPr lvl="2">
              <a:buFont typeface="Wingdings" panose="05000000000000000000" pitchFamily="2" charset="2"/>
              <a:buChar char="ü"/>
            </a:pPr>
            <a:r>
              <a:rPr lang="fr-FR" dirty="0"/>
              <a:t>Améliorer l’accueil </a:t>
            </a:r>
            <a:endParaRPr lang="fr-FR" dirty="0" smtClean="0"/>
          </a:p>
          <a:p>
            <a:pPr lvl="2">
              <a:buFont typeface="Wingdings" panose="05000000000000000000" pitchFamily="2" charset="2"/>
              <a:buChar char="ü"/>
            </a:pPr>
            <a:r>
              <a:rPr lang="fr-FR" dirty="0"/>
              <a:t>Capter et détourner l’attention de </a:t>
            </a:r>
            <a:r>
              <a:rPr lang="fr-FR" dirty="0" smtClean="0"/>
              <a:t>l’enfant</a:t>
            </a:r>
          </a:p>
          <a:p>
            <a:pPr lvl="2">
              <a:buFont typeface="Wingdings" panose="05000000000000000000" pitchFamily="2" charset="2"/>
              <a:buChar char="ü"/>
            </a:pPr>
            <a:r>
              <a:rPr lang="fr-FR" dirty="0"/>
              <a:t>Soulager </a:t>
            </a:r>
            <a:r>
              <a:rPr lang="fr-FR" dirty="0" smtClean="0"/>
              <a:t>l’anxiété</a:t>
            </a:r>
          </a:p>
          <a:p>
            <a:pPr lvl="2">
              <a:buFont typeface="Wingdings" panose="05000000000000000000" pitchFamily="2" charset="2"/>
              <a:buChar char="ü"/>
            </a:pPr>
            <a:r>
              <a:rPr lang="fr-FR" dirty="0"/>
              <a:t>Relation de confiance</a:t>
            </a:r>
          </a:p>
          <a:p>
            <a:pPr lvl="2">
              <a:buFont typeface="Wingdings" panose="05000000000000000000" pitchFamily="2" charset="2"/>
              <a:buChar char="ü"/>
            </a:pPr>
            <a:endParaRPr lang="fr-FR" dirty="0"/>
          </a:p>
          <a:p>
            <a:pPr lvl="2">
              <a:buFont typeface="Wingdings" panose="05000000000000000000" pitchFamily="2" charset="2"/>
              <a:buChar char="ü"/>
            </a:pPr>
            <a:endParaRPr lang="fr-FR" dirty="0"/>
          </a:p>
          <a:p>
            <a:pPr lvl="2">
              <a:buFont typeface="Wingdings" panose="05000000000000000000" pitchFamily="2" charset="2"/>
              <a:buChar char="ü"/>
            </a:pPr>
            <a:endParaRPr lang="fr-FR" dirty="0" smtClean="0"/>
          </a:p>
          <a:p>
            <a:pPr lvl="2">
              <a:buFont typeface="Wingdings" panose="05000000000000000000" pitchFamily="2" charset="2"/>
              <a:buChar char="ü"/>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294" y="4582854"/>
            <a:ext cx="4286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382" y="404923"/>
            <a:ext cx="966740" cy="104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093" y="2085643"/>
            <a:ext cx="466171" cy="46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1932" y="2085643"/>
            <a:ext cx="485595" cy="46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79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Limites </a:t>
            </a:r>
            <a:endParaRPr lang="fr-FR" dirty="0"/>
          </a:p>
        </p:txBody>
      </p:sp>
      <p:sp>
        <p:nvSpPr>
          <p:cNvPr id="3" name="Espace réservé du contenu 2"/>
          <p:cNvSpPr>
            <a:spLocks noGrp="1"/>
          </p:cNvSpPr>
          <p:nvPr>
            <p:ph idx="1"/>
          </p:nvPr>
        </p:nvSpPr>
        <p:spPr/>
        <p:txBody>
          <a:bodyPr/>
          <a:lstStyle/>
          <a:p>
            <a:r>
              <a:rPr lang="fr-FR" dirty="0" smtClean="0"/>
              <a:t>Formation du personnel</a:t>
            </a:r>
          </a:p>
          <a:p>
            <a:r>
              <a:rPr lang="fr-FR" dirty="0" smtClean="0"/>
              <a:t>Allergies</a:t>
            </a:r>
          </a:p>
          <a:p>
            <a:r>
              <a:rPr lang="fr-FR" dirty="0" smtClean="0"/>
              <a:t>Âge de l’enfant</a:t>
            </a:r>
          </a:p>
          <a:p>
            <a:r>
              <a:rPr lang="fr-FR" dirty="0" smtClean="0"/>
              <a:t>Dilution importante pour les enfants</a:t>
            </a:r>
          </a:p>
          <a:p>
            <a:r>
              <a:rPr lang="fr-FR" dirty="0" smtClean="0"/>
              <a:t>Respect des doses </a:t>
            </a:r>
          </a:p>
          <a:p>
            <a:r>
              <a:rPr lang="fr-FR" dirty="0" smtClean="0"/>
              <a:t>Règles d’utilisation</a:t>
            </a:r>
          </a:p>
          <a:p>
            <a:r>
              <a:rPr lang="fr-FR" dirty="0" smtClean="0"/>
              <a:t>Produit de qualité </a:t>
            </a:r>
          </a:p>
          <a:p>
            <a:endParaRPr lang="fr-FR" dirty="0" smtClean="0"/>
          </a:p>
          <a:p>
            <a:endParaRPr lang="fr-F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637" y="580252"/>
            <a:ext cx="1665546" cy="138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79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Formations disponibles</a:t>
            </a:r>
            <a:endParaRPr lang="fr-FR" dirty="0"/>
          </a:p>
        </p:txBody>
      </p:sp>
      <p:sp>
        <p:nvSpPr>
          <p:cNvPr id="3" name="Espace réservé du contenu 2"/>
          <p:cNvSpPr>
            <a:spLocks noGrp="1"/>
          </p:cNvSpPr>
          <p:nvPr>
            <p:ph idx="1"/>
          </p:nvPr>
        </p:nvSpPr>
        <p:spPr>
          <a:xfrm>
            <a:off x="677334" y="1765005"/>
            <a:ext cx="8596668" cy="4276357"/>
          </a:xfrm>
        </p:spPr>
        <p:txBody>
          <a:bodyPr/>
          <a:lstStyle/>
          <a:p>
            <a:r>
              <a:rPr lang="fr-FR" dirty="0" smtClean="0"/>
              <a:t>« Aromathérapie pratique » :</a:t>
            </a:r>
            <a:endParaRPr lang="fr-FR" dirty="0"/>
          </a:p>
          <a:p>
            <a:pPr marL="0" indent="0">
              <a:buNone/>
            </a:pPr>
            <a:r>
              <a:rPr lang="fr-FR" dirty="0"/>
              <a:t>Bénéfices et risques des huiles essentielles en officine, libéral et </a:t>
            </a:r>
            <a:r>
              <a:rPr lang="fr-FR" dirty="0" smtClean="0"/>
              <a:t>hospitalier </a:t>
            </a:r>
          </a:p>
          <a:p>
            <a:r>
              <a:rPr lang="fr-FR" dirty="0" smtClean="0"/>
              <a:t>« Aromathérapie </a:t>
            </a:r>
            <a:r>
              <a:rPr lang="fr-FR" dirty="0"/>
              <a:t>et soins </a:t>
            </a:r>
            <a:r>
              <a:rPr lang="fr-FR" dirty="0" smtClean="0"/>
              <a:t>infirmiers » :</a:t>
            </a:r>
            <a:endParaRPr lang="fr-FR" dirty="0"/>
          </a:p>
          <a:p>
            <a:pPr marL="0" indent="0">
              <a:buNone/>
            </a:pPr>
            <a:r>
              <a:rPr lang="fr-FR" dirty="0"/>
              <a:t>Capsule de formation courte à </a:t>
            </a:r>
            <a:r>
              <a:rPr lang="fr-FR" dirty="0" smtClean="0"/>
              <a:t>distance </a:t>
            </a:r>
          </a:p>
          <a:p>
            <a:r>
              <a:rPr lang="fr-FR" dirty="0" smtClean="0"/>
              <a:t>« Initiation </a:t>
            </a:r>
            <a:r>
              <a:rPr lang="fr-FR" dirty="0"/>
              <a:t>à l’aromathérapie pratiquée en établissement de soin et </a:t>
            </a:r>
            <a:r>
              <a:rPr lang="fr-FR" dirty="0" smtClean="0"/>
              <a:t>d’hébergement » :</a:t>
            </a:r>
            <a:endParaRPr lang="fr-FR" dirty="0"/>
          </a:p>
          <a:p>
            <a:pPr marL="0" indent="0">
              <a:buNone/>
            </a:pPr>
            <a:r>
              <a:rPr lang="fr-FR" dirty="0"/>
              <a:t>Stage "à la carte" (niveau 1)	</a:t>
            </a:r>
            <a:endParaRPr lang="fr-FR" dirty="0" smtClean="0"/>
          </a:p>
          <a:p>
            <a:r>
              <a:rPr lang="fr-FR" dirty="0" smtClean="0"/>
              <a:t>« Bonnes pratiques de l’utilisation des huiles essentielles en établissement de soin et d’hébergement » :</a:t>
            </a:r>
          </a:p>
          <a:p>
            <a:pPr marL="0" indent="0">
              <a:buNone/>
            </a:pPr>
            <a:r>
              <a:rPr lang="fr-FR" dirty="0"/>
              <a:t>Stage "à la carte" (niveau </a:t>
            </a:r>
            <a:r>
              <a:rPr lang="fr-FR" dirty="0" smtClean="0"/>
              <a:t>2)</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528" y="656117"/>
            <a:ext cx="2011636" cy="118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Retour d’expérience</a:t>
            </a:r>
            <a:endParaRPr lang="fr-FR" dirty="0"/>
          </a:p>
        </p:txBody>
      </p:sp>
      <p:sp>
        <p:nvSpPr>
          <p:cNvPr id="3" name="Espace réservé du contenu 2"/>
          <p:cNvSpPr>
            <a:spLocks noGrp="1"/>
          </p:cNvSpPr>
          <p:nvPr>
            <p:ph idx="1"/>
          </p:nvPr>
        </p:nvSpPr>
        <p:spPr>
          <a:xfrm>
            <a:off x="698599" y="1841613"/>
            <a:ext cx="8596668" cy="3880773"/>
          </a:xfrm>
        </p:spPr>
        <p:txBody>
          <a:bodyPr/>
          <a:lstStyle/>
          <a:p>
            <a:r>
              <a:rPr lang="fr-FR" dirty="0" smtClean="0"/>
              <a:t>« Prise </a:t>
            </a:r>
            <a:r>
              <a:rPr lang="fr-FR" dirty="0"/>
              <a:t>en charge de l’angoisse pré </a:t>
            </a:r>
            <a:r>
              <a:rPr lang="fr-FR" dirty="0" smtClean="0"/>
              <a:t>OP de l’accueil </a:t>
            </a:r>
            <a:r>
              <a:rPr lang="fr-FR" dirty="0"/>
              <a:t>jusqu’en salle </a:t>
            </a:r>
            <a:r>
              <a:rPr lang="fr-FR" dirty="0" smtClean="0"/>
              <a:t>d’intervention » dans les blocs adultes des </a:t>
            </a:r>
            <a:r>
              <a:rPr lang="fr-FR" dirty="0" smtClean="0">
                <a:solidFill>
                  <a:srgbClr val="00B0F0"/>
                </a:solidFill>
              </a:rPr>
              <a:t>HHC de Colmar </a:t>
            </a:r>
            <a:r>
              <a:rPr lang="fr-FR" dirty="0" smtClean="0"/>
              <a:t>(</a:t>
            </a:r>
            <a:r>
              <a:rPr lang="fr-FR" dirty="0"/>
              <a:t>Diffusion </a:t>
            </a:r>
            <a:r>
              <a:rPr lang="fr-FR" dirty="0" smtClean="0"/>
              <a:t>apaisante &amp; </a:t>
            </a:r>
            <a:r>
              <a:rPr lang="fr-FR" dirty="0"/>
              <a:t>Mouchoir </a:t>
            </a:r>
            <a:r>
              <a:rPr lang="fr-FR" dirty="0" smtClean="0"/>
              <a:t>aromatique). </a:t>
            </a:r>
          </a:p>
          <a:p>
            <a:r>
              <a:rPr lang="fr-FR" dirty="0" smtClean="0"/>
              <a:t>« De </a:t>
            </a:r>
            <a:r>
              <a:rPr lang="fr-FR" dirty="0"/>
              <a:t>l’apport d’une aromathérapie en gel sur la douleur chez les patients atteints de </a:t>
            </a:r>
            <a:r>
              <a:rPr lang="fr-FR" dirty="0" smtClean="0"/>
              <a:t>Ténosynovite de </a:t>
            </a:r>
            <a:r>
              <a:rPr lang="fr-FR" dirty="0"/>
              <a:t>De </a:t>
            </a:r>
            <a:r>
              <a:rPr lang="fr-FR" dirty="0" err="1" smtClean="0"/>
              <a:t>Quervain</a:t>
            </a:r>
            <a:r>
              <a:rPr lang="fr-FR" dirty="0" smtClean="0"/>
              <a:t> » au </a:t>
            </a:r>
            <a:r>
              <a:rPr lang="fr-FR" dirty="0"/>
              <a:t>s</a:t>
            </a:r>
            <a:r>
              <a:rPr lang="fr-FR" dirty="0" smtClean="0"/>
              <a:t>ervice </a:t>
            </a:r>
            <a:r>
              <a:rPr lang="fr-FR" dirty="0"/>
              <a:t>SOS </a:t>
            </a:r>
            <a:r>
              <a:rPr lang="fr-FR" dirty="0" smtClean="0"/>
              <a:t>Main des </a:t>
            </a:r>
            <a:r>
              <a:rPr lang="fr-FR" dirty="0" smtClean="0">
                <a:solidFill>
                  <a:srgbClr val="00B0F0"/>
                </a:solidFill>
              </a:rPr>
              <a:t>Hôpitaux </a:t>
            </a:r>
            <a:r>
              <a:rPr lang="fr-FR" dirty="0">
                <a:solidFill>
                  <a:srgbClr val="00B0F0"/>
                </a:solidFill>
              </a:rPr>
              <a:t>Universitaires de </a:t>
            </a:r>
            <a:r>
              <a:rPr lang="fr-FR" dirty="0" smtClean="0">
                <a:solidFill>
                  <a:srgbClr val="00B0F0"/>
                </a:solidFill>
              </a:rPr>
              <a:t>Strasbourg</a:t>
            </a:r>
            <a:r>
              <a:rPr lang="fr-FR" dirty="0" smtClean="0"/>
              <a:t>.</a:t>
            </a:r>
          </a:p>
          <a:p>
            <a:r>
              <a:rPr lang="fr-FR" dirty="0" smtClean="0"/>
              <a:t>« Projet vanille » en réa néonatale des </a:t>
            </a:r>
            <a:r>
              <a:rPr lang="fr-FR" dirty="0" smtClean="0">
                <a:solidFill>
                  <a:srgbClr val="00B0F0"/>
                </a:solidFill>
              </a:rPr>
              <a:t>HUS</a:t>
            </a:r>
            <a:r>
              <a:rPr lang="fr-FR" dirty="0" smtClean="0">
                <a:solidFill>
                  <a:schemeClr val="tx1"/>
                </a:solidFill>
              </a:rPr>
              <a:t>.</a:t>
            </a:r>
          </a:p>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882" y="4569342"/>
            <a:ext cx="2798561" cy="18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463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t>
            </a:r>
            <a:endParaRPr lang="fr-FR" dirty="0"/>
          </a:p>
        </p:txBody>
      </p:sp>
      <p:sp>
        <p:nvSpPr>
          <p:cNvPr id="3" name="Espace réservé du contenu 2"/>
          <p:cNvSpPr>
            <a:spLocks noGrp="1"/>
          </p:cNvSpPr>
          <p:nvPr>
            <p:ph idx="1"/>
          </p:nvPr>
        </p:nvSpPr>
        <p:spPr/>
        <p:txBody>
          <a:bodyPr/>
          <a:lstStyle/>
          <a:p>
            <a:r>
              <a:rPr lang="fr-FR" dirty="0" smtClean="0"/>
              <a:t>Pratique innovante</a:t>
            </a:r>
          </a:p>
          <a:p>
            <a:r>
              <a:rPr lang="fr-FR" dirty="0" smtClean="0"/>
              <a:t>Réappropriation du soin par les équipes</a:t>
            </a:r>
          </a:p>
          <a:p>
            <a:r>
              <a:rPr lang="fr-FR" dirty="0" smtClean="0"/>
              <a:t>Personnalisation du soin</a:t>
            </a:r>
          </a:p>
          <a:p>
            <a:r>
              <a:rPr lang="fr-FR" dirty="0" smtClean="0"/>
              <a:t>Évolution future :</a:t>
            </a:r>
          </a:p>
          <a:p>
            <a:pPr lvl="1">
              <a:buFont typeface="Wingdings" panose="05000000000000000000" pitchFamily="2" charset="2"/>
              <a:buChar char="v"/>
            </a:pPr>
            <a:r>
              <a:rPr lang="fr-FR" dirty="0" smtClean="0"/>
              <a:t>Utilisation en post-op (NVPO)</a:t>
            </a:r>
          </a:p>
          <a:p>
            <a:pPr lvl="1">
              <a:buFont typeface="Wingdings" panose="05000000000000000000" pitchFamily="2" charset="2"/>
              <a:buChar char="v"/>
            </a:pPr>
            <a:r>
              <a:rPr lang="fr-FR" dirty="0" smtClean="0"/>
              <a:t>Pour le personnel</a:t>
            </a:r>
          </a:p>
          <a:p>
            <a:pPr lvl="1"/>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286" y="3196630"/>
            <a:ext cx="2144011" cy="149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744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2013" y="1871330"/>
            <a:ext cx="8596668" cy="1320800"/>
          </a:xfrm>
        </p:spPr>
        <p:txBody>
          <a:bodyPr/>
          <a:lstStyle/>
          <a:p>
            <a:pPr algn="ctr"/>
            <a:r>
              <a:rPr lang="fr-FR" sz="4400" dirty="0" smtClean="0"/>
              <a:t>Merci de votre attention !</a:t>
            </a:r>
            <a:r>
              <a:rPr lang="fr-FR" dirty="0" smtClean="0"/>
              <a:t/>
            </a:r>
            <a:br>
              <a:rPr lang="fr-FR" dirty="0" smtClean="0"/>
            </a:b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783" y="3055200"/>
            <a:ext cx="44672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07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176670"/>
          </a:xfrm>
        </p:spPr>
        <p:txBody>
          <a:bodyPr/>
          <a:lstStyle/>
          <a:p>
            <a:r>
              <a:rPr lang="fr-FR" dirty="0" smtClean="0"/>
              <a:t>Introduction</a:t>
            </a:r>
            <a:endParaRPr lang="fr-FR" dirty="0"/>
          </a:p>
        </p:txBody>
      </p:sp>
      <p:sp>
        <p:nvSpPr>
          <p:cNvPr id="3" name="Espace réservé du contenu 2"/>
          <p:cNvSpPr>
            <a:spLocks noGrp="1"/>
          </p:cNvSpPr>
          <p:nvPr>
            <p:ph idx="1"/>
          </p:nvPr>
        </p:nvSpPr>
        <p:spPr>
          <a:xfrm>
            <a:off x="687967" y="1862878"/>
            <a:ext cx="8596668" cy="3880773"/>
          </a:xfrm>
        </p:spPr>
        <p:txBody>
          <a:bodyPr/>
          <a:lstStyle/>
          <a:p>
            <a:r>
              <a:rPr lang="fr-FR" dirty="0" smtClean="0"/>
              <a:t>Analyse des bienfaits de l’utilisation de l’aromathérapie sur l’anxiété de l’enfant à l’accueil du bloc opératoire.</a:t>
            </a:r>
          </a:p>
          <a:p>
            <a:r>
              <a:rPr lang="fr-FR" dirty="0" smtClean="0"/>
              <a:t>Anxiété : Réaction de peur face à l’inconnu et/ou une situation nouvelle.</a:t>
            </a:r>
          </a:p>
          <a:p>
            <a:r>
              <a:rPr lang="fr-FR" dirty="0" smtClean="0"/>
              <a:t>Sa gestion fait partie intégrante de la prise en charge du soignant.</a:t>
            </a:r>
          </a:p>
          <a:p>
            <a:r>
              <a:rPr lang="fr-FR" dirty="0" smtClean="0"/>
              <a:t>A l’origine de complications, récupérations plus longues et abaissement du seuil de tolérance à la douleur.</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989" y="4167963"/>
            <a:ext cx="3213572" cy="214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963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l’aromathérapie ?</a:t>
            </a:r>
            <a:endParaRPr lang="fr-FR" dirty="0"/>
          </a:p>
        </p:txBody>
      </p:sp>
      <p:sp>
        <p:nvSpPr>
          <p:cNvPr id="3" name="Espace réservé du contenu 2"/>
          <p:cNvSpPr>
            <a:spLocks noGrp="1"/>
          </p:cNvSpPr>
          <p:nvPr>
            <p:ph idx="1"/>
          </p:nvPr>
        </p:nvSpPr>
        <p:spPr>
          <a:xfrm>
            <a:off x="838200" y="1757916"/>
            <a:ext cx="10515600" cy="4759289"/>
          </a:xfrm>
        </p:spPr>
        <p:txBody>
          <a:bodyPr>
            <a:normAutofit/>
          </a:bodyPr>
          <a:lstStyle/>
          <a:p>
            <a:r>
              <a:rPr lang="fr-FR" dirty="0" smtClean="0">
                <a:solidFill>
                  <a:schemeClr val="tx1"/>
                </a:solidFill>
              </a:rPr>
              <a:t>Aromathérapie :</a:t>
            </a:r>
            <a:r>
              <a:rPr lang="fr-FR" dirty="0" smtClean="0"/>
              <a:t> </a:t>
            </a:r>
          </a:p>
          <a:p>
            <a:pPr lvl="1">
              <a:buFont typeface="Wingdings" panose="05000000000000000000" pitchFamily="2" charset="2"/>
              <a:buChar char="v"/>
            </a:pPr>
            <a:r>
              <a:rPr lang="fr-FR" dirty="0" smtClean="0"/>
              <a:t> Art de soigner par des huiles essentielles</a:t>
            </a:r>
          </a:p>
          <a:p>
            <a:pPr lvl="1">
              <a:buFont typeface="Wingdings" panose="05000000000000000000" pitchFamily="2" charset="2"/>
              <a:buChar char="v"/>
            </a:pPr>
            <a:r>
              <a:rPr lang="fr-FR" dirty="0" smtClean="0"/>
              <a:t> Thérapie alternative et complémentaire</a:t>
            </a:r>
            <a:endParaRPr lang="fr-FR" dirty="0"/>
          </a:p>
          <a:p>
            <a:pPr marL="457200" lvl="1" indent="0">
              <a:buNone/>
            </a:pPr>
            <a:endParaRPr lang="fr-FR" dirty="0"/>
          </a:p>
          <a:p>
            <a:r>
              <a:rPr lang="fr-FR" dirty="0" smtClean="0"/>
              <a:t>Huiles essentielles : « Un don de la nature »</a:t>
            </a:r>
          </a:p>
          <a:p>
            <a:pPr lvl="1">
              <a:buFont typeface="Wingdings" panose="05000000000000000000" pitchFamily="2" charset="2"/>
              <a:buChar char="v"/>
            </a:pPr>
            <a:r>
              <a:rPr lang="fr-FR" dirty="0" smtClean="0"/>
              <a:t> Substance naturelle sécrétée par les plantes</a:t>
            </a:r>
          </a:p>
          <a:p>
            <a:pPr lvl="1">
              <a:buFont typeface="Wingdings" panose="05000000000000000000" pitchFamily="2" charset="2"/>
              <a:buChar char="v"/>
            </a:pPr>
            <a:r>
              <a:rPr lang="fr-FR" dirty="0" smtClean="0"/>
              <a:t> Molécules aromatiques à l’origine du parfum des plantes</a:t>
            </a:r>
          </a:p>
          <a:p>
            <a:pPr lvl="1">
              <a:buFont typeface="Wingdings" panose="05000000000000000000" pitchFamily="2" charset="2"/>
              <a:buChar char="v"/>
            </a:pPr>
            <a:r>
              <a:rPr lang="fr-FR" dirty="0" smtClean="0"/>
              <a:t> Distillation à la vapeur d’eau</a:t>
            </a:r>
          </a:p>
          <a:p>
            <a:pPr lvl="1">
              <a:buFont typeface="Wingdings" panose="05000000000000000000" pitchFamily="2" charset="2"/>
              <a:buChar char="v"/>
            </a:pPr>
            <a:r>
              <a:rPr lang="fr-FR" dirty="0" smtClean="0"/>
              <a:t> Soluble dans l’huile et non l’eau</a:t>
            </a:r>
          </a:p>
          <a:p>
            <a:pPr lvl="1">
              <a:buFont typeface="Wingdings" panose="05000000000000000000" pitchFamily="2" charset="2"/>
              <a:buChar char="v"/>
            </a:pPr>
            <a:r>
              <a:rPr lang="fr-FR" dirty="0" smtClean="0"/>
              <a:t> Mélange de substances naturelles très concentré</a:t>
            </a:r>
            <a:endParaRPr lang="fr-FR" dirty="0"/>
          </a:p>
          <a:p>
            <a:pPr lvl="1">
              <a:buFont typeface="Wingdings" panose="05000000000000000000" pitchFamily="2" charset="2"/>
              <a:buChar char="v"/>
            </a:pPr>
            <a:r>
              <a:rPr lang="fr-FR" dirty="0" smtClean="0"/>
              <a:t> Stockage dans des structures spécifiques des plantes : « trichomes » ou par sécrétion.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81" y="1475159"/>
            <a:ext cx="2345865" cy="156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161" y="3515834"/>
            <a:ext cx="2298655" cy="160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81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432390"/>
            <a:ext cx="8596668" cy="1320800"/>
          </a:xfrm>
        </p:spPr>
        <p:txBody>
          <a:bodyPr/>
          <a:lstStyle/>
          <a:p>
            <a:r>
              <a:rPr lang="fr-FR" dirty="0" smtClean="0"/>
              <a:t>Historique</a:t>
            </a:r>
            <a:endParaRPr lang="fr-FR" dirty="0"/>
          </a:p>
        </p:txBody>
      </p:sp>
      <p:sp>
        <p:nvSpPr>
          <p:cNvPr id="3" name="Espace réservé du contenu 2"/>
          <p:cNvSpPr>
            <a:spLocks noGrp="1"/>
          </p:cNvSpPr>
          <p:nvPr>
            <p:ph idx="1"/>
          </p:nvPr>
        </p:nvSpPr>
        <p:spPr>
          <a:xfrm>
            <a:off x="677334" y="1270000"/>
            <a:ext cx="8596668" cy="3880773"/>
          </a:xfrm>
        </p:spPr>
        <p:txBody>
          <a:bodyPr/>
          <a:lstStyle/>
          <a:p>
            <a:r>
              <a:rPr lang="fr-FR" dirty="0" smtClean="0"/>
              <a:t>Rôle important dans les différentes civilisations humaines : religion, cérémonies de mariage, rendez-vous, séduction, cosmétiques, services funéraires, médecine…</a:t>
            </a:r>
          </a:p>
          <a:p>
            <a:r>
              <a:rPr lang="fr-FR" dirty="0" smtClean="0"/>
              <a:t>Evolution au fil du temps mais les principes de base restent les mêmes.</a:t>
            </a:r>
          </a:p>
          <a:p>
            <a:r>
              <a:rPr lang="fr-FR" dirty="0"/>
              <a:t>En 1910, le chimiste </a:t>
            </a:r>
            <a:r>
              <a:rPr lang="fr-FR" dirty="0">
                <a:hlinkClick r:id="rId2" tooltip="René-Maurice Gattefossé"/>
              </a:rPr>
              <a:t>René-Maurice </a:t>
            </a:r>
            <a:r>
              <a:rPr lang="fr-FR" dirty="0" err="1">
                <a:hlinkClick r:id="rId2" tooltip="René-Maurice Gattefossé"/>
              </a:rPr>
              <a:t>Gattefossé</a:t>
            </a:r>
            <a:r>
              <a:rPr lang="fr-FR" dirty="0"/>
              <a:t> (1881-1950</a:t>
            </a:r>
            <a:r>
              <a:rPr lang="fr-FR" dirty="0" smtClean="0"/>
              <a:t>)</a:t>
            </a:r>
            <a:r>
              <a:rPr lang="fr-FR" dirty="0"/>
              <a:t> est à l'origine du néologisme « aromathérapie </a:t>
            </a:r>
            <a:r>
              <a:rPr lang="fr-FR" dirty="0" smtClean="0"/>
              <a:t>».</a:t>
            </a:r>
          </a:p>
          <a:p>
            <a:r>
              <a:rPr lang="fr-FR" dirty="0"/>
              <a:t>Dans les années 1960, le docteur </a:t>
            </a:r>
            <a:r>
              <a:rPr lang="fr-FR" dirty="0">
                <a:hlinkClick r:id="rId3" tooltip="Jean Valnet"/>
              </a:rPr>
              <a:t>Jean </a:t>
            </a:r>
            <a:r>
              <a:rPr lang="fr-FR" dirty="0" err="1">
                <a:hlinkClick r:id="rId3" tooltip="Jean Valnet"/>
              </a:rPr>
              <a:t>Valnet</a:t>
            </a:r>
            <a:r>
              <a:rPr lang="fr-FR" dirty="0"/>
              <a:t> (1920-1995) reprit les travaux de </a:t>
            </a:r>
            <a:r>
              <a:rPr lang="fr-FR" dirty="0" err="1" smtClean="0"/>
              <a:t>Gattefossé</a:t>
            </a:r>
            <a:r>
              <a:rPr lang="fr-FR" dirty="0" smtClean="0"/>
              <a:t>.</a:t>
            </a:r>
            <a:r>
              <a:rPr lang="fr-FR" dirty="0"/>
              <a:t> Ils sont tous les deux considérés comme les pères de l'aromathérapie moderne.</a:t>
            </a:r>
            <a:endParaRPr lang="fr-FR"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387" y="4204402"/>
            <a:ext cx="4390495" cy="246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856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87606" y="240241"/>
            <a:ext cx="5422031" cy="6366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502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a:t>
            </a:r>
            <a:endParaRPr lang="fr-FR" dirty="0"/>
          </a:p>
        </p:txBody>
      </p:sp>
      <p:sp>
        <p:nvSpPr>
          <p:cNvPr id="3" name="Espace réservé du contenu 2"/>
          <p:cNvSpPr>
            <a:spLocks noGrp="1"/>
          </p:cNvSpPr>
          <p:nvPr>
            <p:ph idx="1"/>
          </p:nvPr>
        </p:nvSpPr>
        <p:spPr>
          <a:xfrm>
            <a:off x="666701" y="1575799"/>
            <a:ext cx="8596668" cy="3880773"/>
          </a:xfrm>
        </p:spPr>
        <p:txBody>
          <a:bodyPr/>
          <a:lstStyle/>
          <a:p>
            <a:r>
              <a:rPr lang="fr-FR" dirty="0" smtClean="0"/>
              <a:t>Angoisse / anxiété = réponse émotionnelle à ce que nous voyons, sentons, écoutons, ressentons, goûtons, pensons, ressentons…</a:t>
            </a:r>
          </a:p>
          <a:p>
            <a:r>
              <a:rPr lang="fr-FR" dirty="0" smtClean="0"/>
              <a:t>Emotions </a:t>
            </a:r>
            <a:r>
              <a:rPr lang="fr-FR" dirty="0"/>
              <a:t>=</a:t>
            </a:r>
            <a:r>
              <a:rPr lang="fr-FR" dirty="0" smtClean="0"/>
              <a:t> intervention d’un grand nombre de système du corps : </a:t>
            </a:r>
          </a:p>
          <a:p>
            <a:pPr lvl="1">
              <a:buFont typeface="Wingdings" panose="05000000000000000000" pitchFamily="2" charset="2"/>
              <a:buChar char="v"/>
            </a:pPr>
            <a:r>
              <a:rPr lang="fr-FR" dirty="0" smtClean="0"/>
              <a:t>Cerveau</a:t>
            </a:r>
          </a:p>
          <a:p>
            <a:pPr lvl="1">
              <a:buFont typeface="Wingdings" panose="05000000000000000000" pitchFamily="2" charset="2"/>
              <a:buChar char="v"/>
            </a:pPr>
            <a:r>
              <a:rPr lang="fr-FR" dirty="0" smtClean="0"/>
              <a:t>Système sensoriel, endocrinien/hormonal, nerveux, immunitaire</a:t>
            </a:r>
          </a:p>
          <a:p>
            <a:pPr lvl="1">
              <a:buFont typeface="Wingdings" panose="05000000000000000000" pitchFamily="2" charset="2"/>
              <a:buChar char="v"/>
            </a:pPr>
            <a:r>
              <a:rPr lang="fr-FR" dirty="0" smtClean="0"/>
              <a:t>Libération ou inhibition des neurotransmetteurs dans le cerveau</a:t>
            </a:r>
          </a:p>
          <a:p>
            <a:pPr lvl="1">
              <a:buFont typeface="Wingdings" panose="05000000000000000000" pitchFamily="2" charset="2"/>
              <a:buChar char="v"/>
            </a:pPr>
            <a:endParaRPr lang="fr-FR" dirty="0" smtClean="0"/>
          </a:p>
          <a:p>
            <a:r>
              <a:rPr lang="fr-FR" dirty="0" smtClean="0"/>
              <a:t>Utilisation à bon escient des huiles essentielles = influence sur chacun de ces systèmes = équilibrage</a:t>
            </a:r>
            <a:r>
              <a:rPr lang="fr-FR" dirty="0"/>
              <a:t> </a:t>
            </a:r>
            <a:r>
              <a:rPr lang="fr-FR" dirty="0" smtClean="0"/>
              <a:t>des émotions. </a:t>
            </a:r>
            <a:endParaRPr lang="fr-F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356" y="4719084"/>
            <a:ext cx="2637337" cy="2021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80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9493" y="686208"/>
            <a:ext cx="8596668" cy="3880773"/>
          </a:xfrm>
        </p:spPr>
        <p:txBody>
          <a:bodyPr/>
          <a:lstStyle/>
          <a:p>
            <a:r>
              <a:rPr lang="fr-FR" dirty="0" smtClean="0"/>
              <a:t>Soutien naturel de l’organisme :</a:t>
            </a:r>
          </a:p>
          <a:p>
            <a:pPr lvl="1">
              <a:buFont typeface="Wingdings" panose="05000000000000000000" pitchFamily="2" charset="2"/>
              <a:buChar char="v"/>
            </a:pPr>
            <a:r>
              <a:rPr lang="fr-FR" dirty="0" smtClean="0"/>
              <a:t>Mental (relaxation)</a:t>
            </a:r>
          </a:p>
          <a:p>
            <a:pPr lvl="1">
              <a:buFont typeface="Wingdings" panose="05000000000000000000" pitchFamily="2" charset="2"/>
              <a:buChar char="v"/>
            </a:pPr>
            <a:r>
              <a:rPr lang="fr-FR" dirty="0" smtClean="0"/>
              <a:t>Immunité (stimulation)</a:t>
            </a:r>
          </a:p>
          <a:p>
            <a:pPr lvl="1">
              <a:buFont typeface="Wingdings" panose="05000000000000000000" pitchFamily="2" charset="2"/>
              <a:buChar char="v"/>
            </a:pPr>
            <a:r>
              <a:rPr lang="fr-FR" dirty="0" smtClean="0"/>
              <a:t>Système cardio-vasculaire (circulation)</a:t>
            </a:r>
          </a:p>
          <a:p>
            <a:pPr lvl="1">
              <a:buFont typeface="Wingdings" panose="05000000000000000000" pitchFamily="2" charset="2"/>
              <a:buChar char="v"/>
            </a:pPr>
            <a:r>
              <a:rPr lang="fr-FR" dirty="0" smtClean="0"/>
              <a:t>Alimentation (digestion)</a:t>
            </a:r>
          </a:p>
          <a:p>
            <a:pPr lvl="1">
              <a:buFont typeface="Wingdings" panose="05000000000000000000" pitchFamily="2" charset="2"/>
              <a:buChar char="v"/>
            </a:pPr>
            <a:r>
              <a:rPr lang="fr-FR" dirty="0" smtClean="0"/>
              <a:t>Activité physique (musculaire &amp; articulaire)</a:t>
            </a:r>
          </a:p>
          <a:p>
            <a:pPr lvl="1">
              <a:buFont typeface="Wingdings" panose="05000000000000000000" pitchFamily="2" charset="2"/>
              <a:buChar char="v"/>
            </a:pPr>
            <a:r>
              <a:rPr lang="fr-FR" dirty="0" smtClean="0"/>
              <a:t>Systèmes corporels (irritations cutanées)</a:t>
            </a:r>
          </a:p>
          <a:p>
            <a:pPr lvl="1"/>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93" y="4123193"/>
            <a:ext cx="3005401" cy="215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940" y="796776"/>
            <a:ext cx="2247898" cy="168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71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t>
            </a:r>
            <a:endParaRPr lang="fr-FR" dirty="0"/>
          </a:p>
        </p:txBody>
      </p:sp>
      <p:sp>
        <p:nvSpPr>
          <p:cNvPr id="3" name="Espace réservé du contenu 2"/>
          <p:cNvSpPr>
            <a:spLocks noGrp="1"/>
          </p:cNvSpPr>
          <p:nvPr>
            <p:ph idx="1"/>
          </p:nvPr>
        </p:nvSpPr>
        <p:spPr>
          <a:xfrm>
            <a:off x="677334" y="1650226"/>
            <a:ext cx="8596668" cy="4842723"/>
          </a:xfrm>
        </p:spPr>
        <p:txBody>
          <a:bodyPr/>
          <a:lstStyle/>
          <a:p>
            <a:r>
              <a:rPr lang="fr-FR" dirty="0" smtClean="0"/>
              <a:t>Différentes variétés = nombreux composants naturels = plusieurs propriétés avec divers effets bénéfiques sur le corps et l’esprit.</a:t>
            </a:r>
          </a:p>
          <a:p>
            <a:r>
              <a:rPr lang="fr-FR" dirty="0" smtClean="0"/>
              <a:t>3 méthodes d’administrations :</a:t>
            </a:r>
          </a:p>
          <a:p>
            <a:pPr lvl="1">
              <a:buFont typeface="Wingdings" panose="05000000000000000000" pitchFamily="2" charset="2"/>
              <a:buChar char="v"/>
            </a:pPr>
            <a:r>
              <a:rPr lang="fr-FR" dirty="0" smtClean="0"/>
              <a:t>Application locale ou topique</a:t>
            </a:r>
          </a:p>
          <a:p>
            <a:pPr lvl="2">
              <a:buFont typeface="Wingdings" panose="05000000000000000000" pitchFamily="2" charset="2"/>
              <a:buChar char="ü"/>
            </a:pPr>
            <a:r>
              <a:rPr lang="fr-FR" dirty="0" smtClean="0"/>
              <a:t>Méthodes : application directe, massage, bain, compresses, réflexologie</a:t>
            </a:r>
          </a:p>
          <a:p>
            <a:pPr lvl="2">
              <a:buFont typeface="Wingdings" panose="05000000000000000000" pitchFamily="2" charset="2"/>
              <a:buChar char="ü"/>
            </a:pPr>
            <a:r>
              <a:rPr lang="fr-FR" dirty="0" smtClean="0"/>
              <a:t>Action extrêmement rapide, effets systémiques et localisés, confort immédiat, renforce le système immunitaire.</a:t>
            </a:r>
          </a:p>
          <a:p>
            <a:pPr lvl="1">
              <a:buFont typeface="Wingdings" panose="05000000000000000000" pitchFamily="2" charset="2"/>
              <a:buChar char="v"/>
            </a:pPr>
            <a:r>
              <a:rPr lang="fr-FR" dirty="0" smtClean="0"/>
              <a:t>Application voie interne</a:t>
            </a:r>
          </a:p>
          <a:p>
            <a:pPr lvl="2">
              <a:buFont typeface="Wingdings" panose="05000000000000000000" pitchFamily="2" charset="2"/>
              <a:buChar char="ü"/>
            </a:pPr>
            <a:r>
              <a:rPr lang="fr-FR" dirty="0" smtClean="0"/>
              <a:t>Méthodes : voie sublinguale, gélules, boisson, cuisine</a:t>
            </a:r>
          </a:p>
          <a:p>
            <a:pPr lvl="2">
              <a:buFont typeface="Wingdings" panose="05000000000000000000" pitchFamily="2" charset="2"/>
              <a:buChar char="ü"/>
            </a:pPr>
            <a:r>
              <a:rPr lang="fr-FR" dirty="0" err="1" smtClean="0"/>
              <a:t>Détoxifie</a:t>
            </a:r>
            <a:r>
              <a:rPr lang="fr-FR" dirty="0" smtClean="0"/>
              <a:t> le corps et agit sur le système urogénital, digestif et le foie.</a:t>
            </a:r>
          </a:p>
          <a:p>
            <a:pPr lvl="1">
              <a:buFont typeface="Wingdings" panose="05000000000000000000" pitchFamily="2" charset="2"/>
              <a:buChar char="v"/>
            </a:pPr>
            <a:r>
              <a:rPr lang="fr-FR" dirty="0" smtClean="0"/>
              <a:t>Application olfactive, dite : « aromatique »</a:t>
            </a:r>
          </a:p>
          <a:p>
            <a:pPr lvl="2">
              <a:buFont typeface="Wingdings" panose="05000000000000000000" pitchFamily="2" charset="2"/>
              <a:buChar char="ü"/>
            </a:pPr>
            <a:r>
              <a:rPr lang="fr-FR" dirty="0" smtClean="0"/>
              <a:t>Méthodes : inhalation directe, diffusion, parfums, ventilateur ou aération, doudous</a:t>
            </a:r>
          </a:p>
          <a:p>
            <a:pPr lvl="2">
              <a:buFont typeface="Wingdings" panose="05000000000000000000" pitchFamily="2" charset="2"/>
              <a:buChar char="ü"/>
            </a:pPr>
            <a:r>
              <a:rPr lang="fr-FR" dirty="0" smtClean="0"/>
              <a:t>Affecte les émotions, purifie l’air ambiant, élimine les agents pathogènes, évite la contamination des maladies, dilate les voies respiratoires.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804" y="4120782"/>
            <a:ext cx="570172" cy="57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443" y="2746302"/>
            <a:ext cx="436900" cy="58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4901" y="5058305"/>
            <a:ext cx="672621" cy="61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336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place au bloc opératoire</a:t>
            </a:r>
            <a:endParaRPr lang="fr-FR" dirty="0"/>
          </a:p>
        </p:txBody>
      </p:sp>
      <p:sp>
        <p:nvSpPr>
          <p:cNvPr id="3" name="Espace réservé du contenu 2"/>
          <p:cNvSpPr>
            <a:spLocks noGrp="1"/>
          </p:cNvSpPr>
          <p:nvPr>
            <p:ph idx="1"/>
          </p:nvPr>
        </p:nvSpPr>
        <p:spPr>
          <a:xfrm>
            <a:off x="677334" y="1678580"/>
            <a:ext cx="8596668" cy="4708043"/>
          </a:xfrm>
        </p:spPr>
        <p:txBody>
          <a:bodyPr>
            <a:normAutofit lnSpcReduction="10000"/>
          </a:bodyPr>
          <a:lstStyle/>
          <a:p>
            <a:r>
              <a:rPr lang="fr-FR" dirty="0" smtClean="0"/>
              <a:t>Etape de projet </a:t>
            </a:r>
          </a:p>
          <a:p>
            <a:r>
              <a:rPr lang="fr-FR" dirty="0"/>
              <a:t>Autorisation parentale signée </a:t>
            </a:r>
            <a:endParaRPr lang="fr-FR" dirty="0" smtClean="0"/>
          </a:p>
          <a:p>
            <a:r>
              <a:rPr lang="fr-FR" dirty="0" smtClean="0"/>
              <a:t>Choix du produit : </a:t>
            </a:r>
          </a:p>
          <a:p>
            <a:pPr lvl="1">
              <a:buFont typeface="Wingdings" panose="05000000000000000000" pitchFamily="2" charset="2"/>
              <a:buChar char="v"/>
            </a:pPr>
            <a:r>
              <a:rPr lang="fr-FR" dirty="0" smtClean="0"/>
              <a:t>roll-on </a:t>
            </a:r>
            <a:r>
              <a:rPr lang="fr-FR" dirty="0" err="1" smtClean="0"/>
              <a:t>dôTERRA</a:t>
            </a:r>
            <a:r>
              <a:rPr lang="fr-FR" dirty="0" smtClean="0"/>
              <a:t> (&gt; 6 ans), (diminution des risques)</a:t>
            </a:r>
          </a:p>
          <a:p>
            <a:pPr lvl="1">
              <a:buFont typeface="Wingdings" panose="05000000000000000000" pitchFamily="2" charset="2"/>
              <a:buChar char="v"/>
            </a:pPr>
            <a:r>
              <a:rPr lang="fr-FR" dirty="0" smtClean="0"/>
              <a:t>Projet vanille (&lt; 3 ans)</a:t>
            </a:r>
          </a:p>
          <a:p>
            <a:r>
              <a:rPr lang="fr-FR" dirty="0" smtClean="0"/>
              <a:t>Attentes :</a:t>
            </a:r>
          </a:p>
          <a:p>
            <a:pPr lvl="1">
              <a:buFont typeface="Wingdings" panose="05000000000000000000" pitchFamily="2" charset="2"/>
              <a:buChar char="v"/>
            </a:pPr>
            <a:r>
              <a:rPr lang="fr-FR" dirty="0" smtClean="0"/>
              <a:t>Enfants : </a:t>
            </a:r>
          </a:p>
          <a:p>
            <a:pPr lvl="2">
              <a:buFont typeface="Wingdings" panose="05000000000000000000" pitchFamily="2" charset="2"/>
              <a:buChar char="ü"/>
            </a:pPr>
            <a:r>
              <a:rPr lang="fr-FR" dirty="0" smtClean="0"/>
              <a:t>Ludique</a:t>
            </a:r>
          </a:p>
          <a:p>
            <a:pPr lvl="2">
              <a:buFont typeface="Wingdings" panose="05000000000000000000" pitchFamily="2" charset="2"/>
              <a:buChar char="ü"/>
            </a:pPr>
            <a:r>
              <a:rPr lang="fr-FR" dirty="0" smtClean="0"/>
              <a:t>Acteur dans le choix de l’arôme</a:t>
            </a:r>
          </a:p>
          <a:p>
            <a:pPr lvl="2">
              <a:buFont typeface="Wingdings" panose="05000000000000000000" pitchFamily="2" charset="2"/>
              <a:buChar char="ü"/>
            </a:pPr>
            <a:r>
              <a:rPr lang="fr-FR" dirty="0" smtClean="0"/>
              <a:t>Personnalisation de l’accueil</a:t>
            </a:r>
            <a:endParaRPr lang="fr-FR" dirty="0"/>
          </a:p>
          <a:p>
            <a:pPr lvl="2">
              <a:buFont typeface="Wingdings" panose="05000000000000000000" pitchFamily="2" charset="2"/>
              <a:buChar char="ü"/>
            </a:pPr>
            <a:r>
              <a:rPr lang="fr-FR" dirty="0" smtClean="0"/>
              <a:t>Sentiment d’être entendu dans ses émotions</a:t>
            </a:r>
          </a:p>
          <a:p>
            <a:pPr lvl="2">
              <a:buFont typeface="Wingdings" panose="05000000000000000000" pitchFamily="2" charset="2"/>
              <a:buChar char="ü"/>
            </a:pPr>
            <a:r>
              <a:rPr lang="fr-FR" dirty="0" smtClean="0"/>
              <a:t>Prise en charge « naturelle »</a:t>
            </a:r>
          </a:p>
          <a:p>
            <a:pPr lvl="2">
              <a:buFont typeface="Wingdings" panose="05000000000000000000" pitchFamily="2" charset="2"/>
              <a:buChar char="ü"/>
            </a:pPr>
            <a:r>
              <a:rPr lang="fr-FR" dirty="0" smtClean="0"/>
              <a:t>Humanisation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6397" y="3780705"/>
            <a:ext cx="599910" cy="5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12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506</TotalTime>
  <Words>629</Words>
  <Application>Microsoft Office PowerPoint</Application>
  <PresentationFormat>Grand écran</PresentationFormat>
  <Paragraphs>143</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Trebuchet MS</vt:lpstr>
      <vt:lpstr>Wingdings</vt:lpstr>
      <vt:lpstr>Wingdings 3</vt:lpstr>
      <vt:lpstr>Facette</vt:lpstr>
      <vt:lpstr>Congrès de chirurgie pédiatrique</vt:lpstr>
      <vt:lpstr>Introduction</vt:lpstr>
      <vt:lpstr>Qu’est-ce que l’aromathérapie ?</vt:lpstr>
      <vt:lpstr>Historique</vt:lpstr>
      <vt:lpstr>Présentation PowerPoint</vt:lpstr>
      <vt:lpstr>Pourquoi ?</vt:lpstr>
      <vt:lpstr>Présentation PowerPoint</vt:lpstr>
      <vt:lpstr>Comment ?</vt:lpstr>
      <vt:lpstr>Mise en place au bloc opératoire</vt:lpstr>
      <vt:lpstr>Présentation PowerPoint</vt:lpstr>
      <vt:lpstr>Présentation PowerPoint</vt:lpstr>
      <vt:lpstr>Limites </vt:lpstr>
      <vt:lpstr>Formations disponibles</vt:lpstr>
      <vt:lpstr>Retour d’expérience</vt:lpstr>
      <vt:lpstr>Conclusion </vt:lpstr>
      <vt:lpstr>Merci de votre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Congrès de chirurgie pédiatrique</dc:title>
  <dc:creator>sarah costi</dc:creator>
  <cp:lastModifiedBy>Joelle</cp:lastModifiedBy>
  <cp:revision>49</cp:revision>
  <dcterms:created xsi:type="dcterms:W3CDTF">2019-09-18T13:10:12Z</dcterms:created>
  <dcterms:modified xsi:type="dcterms:W3CDTF">2019-10-07T20:36:06Z</dcterms:modified>
</cp:coreProperties>
</file>