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notesMasterIdLst>
    <p:notesMasterId r:id="rId24"/>
  </p:notesMasterIdLst>
  <p:sldIdLst>
    <p:sldId id="256" r:id="rId4"/>
    <p:sldId id="263" r:id="rId5"/>
    <p:sldId id="257" r:id="rId6"/>
    <p:sldId id="265" r:id="rId7"/>
    <p:sldId id="262" r:id="rId8"/>
    <p:sldId id="258" r:id="rId9"/>
    <p:sldId id="276" r:id="rId10"/>
    <p:sldId id="277" r:id="rId11"/>
    <p:sldId id="278" r:id="rId12"/>
    <p:sldId id="279" r:id="rId13"/>
    <p:sldId id="267" r:id="rId14"/>
    <p:sldId id="269" r:id="rId15"/>
    <p:sldId id="274" r:id="rId16"/>
    <p:sldId id="280" r:id="rId17"/>
    <p:sldId id="281" r:id="rId18"/>
    <p:sldId id="275" r:id="rId19"/>
    <p:sldId id="282" r:id="rId20"/>
    <p:sldId id="261" r:id="rId21"/>
    <p:sldId id="283" r:id="rId22"/>
    <p:sldId id="26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7991-2B5F-4343-982F-0AC03A4CE2C2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4EDCE-EB6D-4AF2-8546-DD16FCE5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8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DCE-EB6D-4AF2-8546-DD16FCE5D2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4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DCE-EB6D-4AF2-8546-DD16FCE5D2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3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DCE-EB6D-4AF2-8546-DD16FCE5D25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0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33256"/>
          </a:xfrm>
          <a:prstGeom prst="rect">
            <a:avLst/>
          </a:prstGeom>
          <a:solidFill>
            <a:srgbClr val="189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2184946"/>
            <a:ext cx="4032448" cy="90943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41500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299" y="6123522"/>
            <a:ext cx="4895850" cy="34330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cap="none" baseline="0">
                <a:solidFill>
                  <a:srgbClr val="1899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299" y="5761374"/>
            <a:ext cx="4895850" cy="34330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cap="none" baseline="0">
                <a:solidFill>
                  <a:srgbClr val="1899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Nom de l’intervention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000" y="648784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2FB2175-C16B-4CB2-A382-F259F1005542}" type="datetime1">
              <a:rPr lang="fr-FR" smtClean="0"/>
              <a:t>10/10/2019</a:t>
            </a:fld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234" y="6487840"/>
            <a:ext cx="706363" cy="3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AE142-D481-486E-9AF1-E23BAB36F12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85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CBDE-5234-4A2C-B286-6012AD7DEC81}" type="datetime1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93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EA9-0F06-40B6-86A1-036C022A21E3}" type="datetime1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6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9BF3-A9FB-4D50-8EF9-0162B5DABE70}" type="datetime1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8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E88D-C5D1-4A03-BD49-BFBD6867BDD4}" type="datetime1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02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7852A18-01C6-41E1-B304-2B0D53279965}" type="datetime1">
              <a:rPr lang="fr-FR" smtClean="0"/>
              <a:t>10/10/2019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5AE142-D481-486E-9AF1-E23BAB36F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72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7534-BFBE-4527-8212-C013A0DFA698}" type="datetime1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7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2B86-25CB-4556-92E7-B5065A4A7D4C}" type="datetime1">
              <a:rPr lang="fr-FR" smtClean="0"/>
              <a:t>10/10/2019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3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350A-1F90-4520-BA21-B22AC6648328}" type="datetime1">
              <a:rPr lang="fr-FR" smtClean="0"/>
              <a:t>10/10/2019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1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946448" cy="365125"/>
          </a:xfrm>
        </p:spPr>
        <p:txBody>
          <a:bodyPr/>
          <a:lstStyle/>
          <a:p>
            <a:fld id="{354A2BDC-865A-4F1B-A46F-A75DC9F397B2}" type="datetime1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2768" y="6448251"/>
            <a:ext cx="2895600" cy="365125"/>
          </a:xfrm>
        </p:spPr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25960" y="6453336"/>
            <a:ext cx="706363" cy="360039"/>
          </a:xfrm>
        </p:spPr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0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A074-7433-470F-8229-91F383CC7AE8}" type="datetime1">
              <a:rPr lang="fr-FR" smtClean="0"/>
              <a:t>10/10/2019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50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3ECC-F6F0-44EE-A1CA-DF3FB6CAFD70}" type="datetime1">
              <a:rPr lang="fr-FR" smtClean="0"/>
              <a:t>10/10/2019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8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A0FD-E7B8-421E-A855-13DA489A09B9}" type="datetime1">
              <a:rPr lang="fr-FR" smtClean="0"/>
              <a:t>10/10/2019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50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D68B82-FFF9-40C0-8268-2586F5E68923}" type="datetime1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Support réalisé par USC Pédiatrique et EMAH - GHICL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59632" y="6453336"/>
            <a:ext cx="706363" cy="3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AE142-D481-486E-9AF1-E23BAB36F12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162" y="5869092"/>
            <a:ext cx="1218747" cy="8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1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A69374-474F-4D83-B8EB-D137D4C4ACC4}" type="datetime1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Support réalisé par USC Pédiatrique et EMAH - GHICL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59632" y="6453336"/>
            <a:ext cx="706363" cy="3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AE142-D481-486E-9AF1-E23BAB36F12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162" y="404664"/>
            <a:ext cx="1218747" cy="8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1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0D4DF0-7DE3-4143-B8AE-3F88FAE3D353}" type="datetime1">
              <a:rPr lang="fr-FR" smtClean="0"/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Support réalisé par USC Pédiatrique et EMAH - GHICL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59632" y="6453336"/>
            <a:ext cx="706363" cy="3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AE142-D481-486E-9AF1-E23BAB36F12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09" y="404664"/>
            <a:ext cx="1218747" cy="8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4" y="0"/>
            <a:ext cx="8188031" cy="357214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724555"/>
            <a:ext cx="8712968" cy="201587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Parcours en chirurgie pédiatrique </a:t>
            </a:r>
          </a:p>
          <a:p>
            <a:r>
              <a:rPr lang="fr-FR" dirty="0" smtClean="0"/>
              <a:t>des enfants en situation de handicap,</a:t>
            </a:r>
          </a:p>
          <a:p>
            <a:r>
              <a:rPr lang="fr-FR" dirty="0"/>
              <a:t>i</a:t>
            </a:r>
            <a:r>
              <a:rPr lang="fr-FR" dirty="0" smtClean="0"/>
              <a:t>ntérêt d’un travail </a:t>
            </a:r>
          </a:p>
          <a:p>
            <a:r>
              <a:rPr lang="fr-FR" dirty="0" smtClean="0"/>
              <a:t>en collaboration avec une équipe mobile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07504" y="6361213"/>
            <a:ext cx="5472608" cy="362148"/>
          </a:xfrm>
        </p:spPr>
        <p:txBody>
          <a:bodyPr>
            <a:normAutofit fontScale="92500"/>
          </a:bodyPr>
          <a:lstStyle/>
          <a:p>
            <a:r>
              <a:rPr lang="fr-FR" sz="1000" dirty="0"/>
              <a:t>Service de </a:t>
            </a:r>
            <a:r>
              <a:rPr lang="fr-FR" sz="1000" dirty="0" smtClean="0"/>
              <a:t>Médecine-Chirurgie-USC </a:t>
            </a:r>
            <a:r>
              <a:rPr lang="fr-FR" sz="1000" dirty="0"/>
              <a:t>pédiatrique</a:t>
            </a:r>
            <a:r>
              <a:rPr lang="fr-FR" sz="1000" dirty="0" smtClean="0"/>
              <a:t>, EMAH - </a:t>
            </a:r>
            <a:r>
              <a:rPr lang="fr-FR" sz="1000" dirty="0"/>
              <a:t>Hôpital Saint Vincent de </a:t>
            </a:r>
            <a:r>
              <a:rPr lang="fr-FR" sz="1000" dirty="0" smtClean="0"/>
              <a:t>Paul - Lille.</a:t>
            </a:r>
            <a:endParaRPr lang="fr-FR" sz="1000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6298" y="5761373"/>
            <a:ext cx="6387910" cy="599840"/>
          </a:xfrm>
        </p:spPr>
        <p:txBody>
          <a:bodyPr>
            <a:normAutofit/>
          </a:bodyPr>
          <a:lstStyle/>
          <a:p>
            <a:r>
              <a:rPr lang="fr-FR" dirty="0" smtClean="0"/>
              <a:t>Emilie BACHARY-Anaïs BENA-Valériane BLASCZYCK-Lucile BLONDEL-Denise CASSOU-Dr Raphaël COURSIER-Sara GAILLARD-Laure LEFEVRE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52409"/>
            <a:ext cx="1332727" cy="12997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84" y="5761373"/>
            <a:ext cx="1205757" cy="95061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6453337"/>
            <a:ext cx="4608512" cy="144016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61446" y="49154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AVAL</a:t>
            </a:r>
            <a:endParaRPr lang="fr-FR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39103" y="155448"/>
            <a:ext cx="1036971" cy="1133856"/>
          </a:xfrm>
          <a:prstGeom prst="downArrow">
            <a:avLst/>
          </a:prstGeom>
          <a:ln>
            <a:solidFill>
              <a:schemeClr val="accent3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1844824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F</a:t>
            </a:r>
            <a:r>
              <a:rPr lang="fr-FR" sz="2000" dirty="0" smtClean="0"/>
              <a:t>avoriser le lien avec les ESMS et le médecin traitant </a:t>
            </a: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S’assurer de la bonne communication et compréhension des informations médicales par l’enfant et son entourage (familial et professionnel)</a:t>
            </a: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EMAH peut être présents aux consultations post-opératoires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Evaluation et Retours d’expériences (REX) pour réajustement.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05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81886"/>
            <a:ext cx="9243740" cy="6939886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39752" y="6237312"/>
            <a:ext cx="4608512" cy="551899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95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896544" cy="404664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0543" y="4005064"/>
            <a:ext cx="1719150" cy="1924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PATIENT</a:t>
            </a:r>
          </a:p>
          <a:p>
            <a:pPr algn="ctr"/>
            <a:r>
              <a:rPr lang="fr-FR" sz="1600" dirty="0" smtClean="0"/>
              <a:t>A., 12 ans</a:t>
            </a:r>
          </a:p>
          <a:p>
            <a:pPr algn="ctr"/>
            <a:r>
              <a:rPr lang="fr-FR" sz="1600" i="1" dirty="0" smtClean="0"/>
              <a:t>Trisomie 21</a:t>
            </a:r>
          </a:p>
          <a:p>
            <a:pPr algn="ctr"/>
            <a:r>
              <a:rPr lang="fr-FR" sz="1600" i="1" dirty="0" smtClean="0"/>
              <a:t>Type de chirurgie = amygdalectomie-ORL</a:t>
            </a:r>
            <a:endParaRPr lang="fr-FR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01899" y="3278227"/>
            <a:ext cx="172819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AMONT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11216" y="3284984"/>
            <a:ext cx="17281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PENDANT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62800" y="3284984"/>
            <a:ext cx="172819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AVAL</a:t>
            </a:r>
            <a:endParaRPr lang="fr-FR" b="1" dirty="0">
              <a:solidFill>
                <a:schemeClr val="accent3"/>
              </a:solidFill>
            </a:endParaRPr>
          </a:p>
        </p:txBody>
      </p:sp>
      <p:cxnSp>
        <p:nvCxnSpPr>
          <p:cNvPr id="10" name="Connecteur droit avec flèche 9"/>
          <p:cNvCxnSpPr>
            <a:stCxn id="6" idx="0"/>
          </p:cNvCxnSpPr>
          <p:nvPr/>
        </p:nvCxnSpPr>
        <p:spPr>
          <a:xfrm flipV="1">
            <a:off x="1965995" y="2342123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7" idx="2"/>
          </p:cNvCxnSpPr>
          <p:nvPr/>
        </p:nvCxnSpPr>
        <p:spPr>
          <a:xfrm>
            <a:off x="4875312" y="3654316"/>
            <a:ext cx="0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935596" y="1044029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392854" y="1484493"/>
            <a:ext cx="14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Non identifié 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519390" y="1057091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795192" y="46127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Recueils de données + Présentation mutuelle </a:t>
            </a:r>
            <a:endParaRPr lang="fr-FR" sz="16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596336" y="234888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3635896" y="4210877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627402" y="136370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Supports adaptés pour post op et habituations</a:t>
            </a:r>
            <a:endParaRPr lang="fr-FR" sz="1600" dirty="0"/>
          </a:p>
        </p:txBody>
      </p:sp>
      <p:sp>
        <p:nvSpPr>
          <p:cNvPr id="28" name="Flèche vers le haut 27"/>
          <p:cNvSpPr/>
          <p:nvPr/>
        </p:nvSpPr>
        <p:spPr>
          <a:xfrm>
            <a:off x="4875312" y="2348880"/>
            <a:ext cx="45719" cy="8283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795191" y="1196752"/>
            <a:ext cx="2266939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402650" y="1370581"/>
            <a:ext cx="110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/>
              <a:t>Solliciteur</a:t>
            </a:r>
          </a:p>
          <a:p>
            <a:pPr algn="ctr"/>
            <a:r>
              <a:rPr lang="fr-FR" sz="1400" dirty="0" smtClean="0"/>
              <a:t>Cadre USCP</a:t>
            </a:r>
            <a:endParaRPr lang="fr-FR" sz="1400" dirty="0"/>
          </a:p>
        </p:txBody>
      </p:sp>
      <p:sp>
        <p:nvSpPr>
          <p:cNvPr id="31" name="Explosion 1 30"/>
          <p:cNvSpPr/>
          <p:nvPr/>
        </p:nvSpPr>
        <p:spPr>
          <a:xfrm>
            <a:off x="5174861" y="5822369"/>
            <a:ext cx="424831" cy="5140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5613968" y="6065320"/>
            <a:ext cx="392870" cy="577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952485" y="5845137"/>
            <a:ext cx="137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Ruptures et/ou difficultés/freins</a:t>
            </a:r>
            <a:endParaRPr lang="fr-FR" sz="1100" b="1" i="1" dirty="0"/>
          </a:p>
        </p:txBody>
      </p:sp>
      <p:sp>
        <p:nvSpPr>
          <p:cNvPr id="34" name="Explosion 1 33"/>
          <p:cNvSpPr/>
          <p:nvPr/>
        </p:nvSpPr>
        <p:spPr>
          <a:xfrm>
            <a:off x="1834632" y="480081"/>
            <a:ext cx="424831" cy="5140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xplosion 1 34"/>
          <p:cNvSpPr/>
          <p:nvPr/>
        </p:nvSpPr>
        <p:spPr>
          <a:xfrm>
            <a:off x="7414480" y="3736112"/>
            <a:ext cx="424831" cy="5140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Croix 37"/>
          <p:cNvSpPr/>
          <p:nvPr/>
        </p:nvSpPr>
        <p:spPr>
          <a:xfrm>
            <a:off x="2094967" y="5847027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2646632" y="6042431"/>
            <a:ext cx="369792" cy="738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987824" y="592977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Bénéficies/Leviers</a:t>
            </a:r>
            <a:endParaRPr lang="fr-FR" b="1" i="1" dirty="0"/>
          </a:p>
        </p:txBody>
      </p:sp>
      <p:sp>
        <p:nvSpPr>
          <p:cNvPr id="41" name="Croix 40"/>
          <p:cNvSpPr/>
          <p:nvPr/>
        </p:nvSpPr>
        <p:spPr>
          <a:xfrm>
            <a:off x="4572000" y="576948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Croix 41"/>
          <p:cNvSpPr/>
          <p:nvPr/>
        </p:nvSpPr>
        <p:spPr>
          <a:xfrm>
            <a:off x="7466347" y="499469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77" y="4350743"/>
            <a:ext cx="300679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>
            <a:stCxn id="6" idx="3"/>
            <a:endCxn id="7" idx="1"/>
          </p:cNvCxnSpPr>
          <p:nvPr/>
        </p:nvCxnSpPr>
        <p:spPr>
          <a:xfrm>
            <a:off x="2830091" y="3462893"/>
            <a:ext cx="1181125" cy="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3"/>
            <a:endCxn id="8" idx="1"/>
          </p:cNvCxnSpPr>
          <p:nvPr/>
        </p:nvCxnSpPr>
        <p:spPr>
          <a:xfrm>
            <a:off x="5739408" y="3469650"/>
            <a:ext cx="1023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82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Supports de communication adaptés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FALC = Facile A Lire et à Comprendre</a:t>
            </a:r>
          </a:p>
          <a:p>
            <a:r>
              <a:rPr lang="fr-FR" dirty="0" smtClean="0"/>
              <a:t>Santé BD.org</a:t>
            </a:r>
          </a:p>
          <a:p>
            <a:r>
              <a:rPr lang="fr-FR" dirty="0" smtClean="0"/>
              <a:t>Ma santé très Facile-Trisomie 21 France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6453337"/>
            <a:ext cx="4536504" cy="288032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672" y="3340688"/>
            <a:ext cx="10393017" cy="33525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1" y="3340688"/>
            <a:ext cx="4791393" cy="33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896544" cy="404664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0543" y="4005064"/>
            <a:ext cx="1719150" cy="1924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PATIENT</a:t>
            </a:r>
          </a:p>
          <a:p>
            <a:pPr algn="ctr"/>
            <a:r>
              <a:rPr lang="fr-FR" sz="1600" dirty="0" smtClean="0"/>
              <a:t>J., 6 ans</a:t>
            </a:r>
          </a:p>
          <a:p>
            <a:pPr algn="ctr"/>
            <a:r>
              <a:rPr lang="fr-FR" sz="1600" i="1" dirty="0" smtClean="0"/>
              <a:t>Polyhandicap</a:t>
            </a:r>
          </a:p>
          <a:p>
            <a:pPr algn="ctr"/>
            <a:r>
              <a:rPr lang="fr-FR" sz="1600" i="1" dirty="0" smtClean="0"/>
              <a:t>Type de chirurgie = pose de </a:t>
            </a:r>
            <a:r>
              <a:rPr lang="fr-FR" sz="1600" i="1" dirty="0" err="1" smtClean="0"/>
              <a:t>jéjunostomie</a:t>
            </a:r>
            <a:r>
              <a:rPr lang="fr-FR" sz="1600" i="1" dirty="0" smtClean="0"/>
              <a:t>-Gastrologie</a:t>
            </a:r>
            <a:endParaRPr lang="fr-FR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3284984"/>
            <a:ext cx="172819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AMONT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11216" y="3284984"/>
            <a:ext cx="17281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PENDANT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62800" y="3284984"/>
            <a:ext cx="172819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AVAL</a:t>
            </a:r>
            <a:endParaRPr lang="fr-FR" b="1" dirty="0">
              <a:solidFill>
                <a:schemeClr val="accent3"/>
              </a:solidFill>
            </a:endParaRPr>
          </a:p>
        </p:txBody>
      </p:sp>
      <p:cxnSp>
        <p:nvCxnSpPr>
          <p:cNvPr id="10" name="Connecteur droit avec flèche 9"/>
          <p:cNvCxnSpPr>
            <a:stCxn id="6" idx="0"/>
          </p:cNvCxnSpPr>
          <p:nvPr/>
        </p:nvCxnSpPr>
        <p:spPr>
          <a:xfrm flipV="1">
            <a:off x="2123728" y="234888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7" idx="2"/>
          </p:cNvCxnSpPr>
          <p:nvPr/>
        </p:nvCxnSpPr>
        <p:spPr>
          <a:xfrm>
            <a:off x="4875312" y="3654316"/>
            <a:ext cx="0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935596" y="1044029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60953" y="1060265"/>
            <a:ext cx="2125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Identifié.</a:t>
            </a:r>
          </a:p>
          <a:p>
            <a:pPr algn="ctr"/>
            <a:r>
              <a:rPr lang="fr-FR" sz="1600" dirty="0" smtClean="0"/>
              <a:t>Réassurance de la famille.</a:t>
            </a:r>
          </a:p>
          <a:p>
            <a:pPr algn="ctr"/>
            <a:r>
              <a:rPr lang="fr-FR" sz="1600" dirty="0" smtClean="0"/>
              <a:t>Partage d’Expérience.</a:t>
            </a:r>
          </a:p>
          <a:p>
            <a:pPr algn="ctr"/>
            <a:endParaRPr lang="fr-FR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519390" y="1057091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795192" y="46127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Accompagnement</a:t>
            </a:r>
          </a:p>
          <a:p>
            <a:pPr algn="ctr"/>
            <a:r>
              <a:rPr lang="fr-FR" sz="1600" dirty="0" smtClean="0"/>
              <a:t>Installation adaptée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596336" y="234888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3635896" y="4210877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639029" y="14868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Coordonner la sortie</a:t>
            </a:r>
          </a:p>
          <a:p>
            <a:pPr algn="ctr"/>
            <a:r>
              <a:rPr lang="fr-FR" sz="1600" dirty="0"/>
              <a:t>Lien avec EMS</a:t>
            </a:r>
          </a:p>
          <a:p>
            <a:pPr algn="ctr"/>
            <a:endParaRPr lang="fr-FR" sz="1600" dirty="0"/>
          </a:p>
        </p:txBody>
      </p:sp>
      <p:sp>
        <p:nvSpPr>
          <p:cNvPr id="28" name="Flèche vers le haut 27"/>
          <p:cNvSpPr/>
          <p:nvPr/>
        </p:nvSpPr>
        <p:spPr>
          <a:xfrm>
            <a:off x="4875312" y="2348880"/>
            <a:ext cx="45719" cy="8283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795191" y="1196752"/>
            <a:ext cx="2266939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411323" y="1379384"/>
            <a:ext cx="110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/>
              <a:t>Solliciteur</a:t>
            </a:r>
          </a:p>
          <a:p>
            <a:pPr algn="ctr"/>
            <a:r>
              <a:rPr lang="fr-FR" sz="1400" dirty="0" smtClean="0"/>
              <a:t>Famille</a:t>
            </a:r>
            <a:endParaRPr lang="fr-FR" sz="1400" dirty="0"/>
          </a:p>
        </p:txBody>
      </p:sp>
      <p:sp>
        <p:nvSpPr>
          <p:cNvPr id="31" name="Explosion 1 30"/>
          <p:cNvSpPr/>
          <p:nvPr/>
        </p:nvSpPr>
        <p:spPr>
          <a:xfrm>
            <a:off x="5174861" y="5822369"/>
            <a:ext cx="424831" cy="5140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5613968" y="6065320"/>
            <a:ext cx="392870" cy="577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952485" y="5845137"/>
            <a:ext cx="137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Ruptures et/ou difficultés/freins</a:t>
            </a:r>
            <a:endParaRPr lang="fr-FR" sz="1100" b="1" i="1" dirty="0"/>
          </a:p>
        </p:txBody>
      </p:sp>
      <p:sp>
        <p:nvSpPr>
          <p:cNvPr id="38" name="Croix 37"/>
          <p:cNvSpPr/>
          <p:nvPr/>
        </p:nvSpPr>
        <p:spPr>
          <a:xfrm>
            <a:off x="2094967" y="5847027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2646632" y="6042431"/>
            <a:ext cx="369792" cy="738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987824" y="592977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Bénéficies/Leviers</a:t>
            </a:r>
            <a:endParaRPr lang="fr-FR" b="1" i="1" dirty="0"/>
          </a:p>
        </p:txBody>
      </p:sp>
      <p:sp>
        <p:nvSpPr>
          <p:cNvPr id="36" name="Croix 35"/>
          <p:cNvSpPr/>
          <p:nvPr/>
        </p:nvSpPr>
        <p:spPr>
          <a:xfrm>
            <a:off x="4634137" y="557662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Croix 36"/>
          <p:cNvSpPr/>
          <p:nvPr/>
        </p:nvSpPr>
        <p:spPr>
          <a:xfrm>
            <a:off x="7465939" y="3844500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78" y="5123315"/>
            <a:ext cx="256573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12" y="5627674"/>
            <a:ext cx="300679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>
            <a:stCxn id="6" idx="3"/>
            <a:endCxn id="7" idx="1"/>
          </p:cNvCxnSpPr>
          <p:nvPr/>
        </p:nvCxnSpPr>
        <p:spPr>
          <a:xfrm>
            <a:off x="2987824" y="3469650"/>
            <a:ext cx="1023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3"/>
            <a:endCxn id="8" idx="1"/>
          </p:cNvCxnSpPr>
          <p:nvPr/>
        </p:nvCxnSpPr>
        <p:spPr>
          <a:xfrm>
            <a:off x="5739408" y="3469650"/>
            <a:ext cx="1023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896544" cy="404664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0543" y="3844500"/>
            <a:ext cx="1719150" cy="26088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PATIENT</a:t>
            </a:r>
          </a:p>
          <a:p>
            <a:pPr algn="ctr"/>
            <a:r>
              <a:rPr lang="fr-FR" sz="1600" dirty="0" smtClean="0"/>
              <a:t>L., 14 ans</a:t>
            </a:r>
          </a:p>
          <a:p>
            <a:pPr algn="ctr"/>
            <a:r>
              <a:rPr lang="fr-FR" sz="1600" i="1" dirty="0" smtClean="0"/>
              <a:t>Handicap physique et troubles cognitifs associés</a:t>
            </a:r>
          </a:p>
          <a:p>
            <a:pPr algn="ctr"/>
            <a:r>
              <a:rPr lang="fr-FR" sz="1600" i="1" dirty="0" smtClean="0"/>
              <a:t>Type de chirurgie = arthrodèse –Orthopédie</a:t>
            </a:r>
            <a:endParaRPr lang="fr-FR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3284984"/>
            <a:ext cx="172819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AMONT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11216" y="3284984"/>
            <a:ext cx="17281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PENDANT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62800" y="3284984"/>
            <a:ext cx="172819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AVAL</a:t>
            </a:r>
            <a:endParaRPr lang="fr-FR" b="1" dirty="0">
              <a:solidFill>
                <a:schemeClr val="accent3"/>
              </a:solidFill>
            </a:endParaRPr>
          </a:p>
        </p:txBody>
      </p:sp>
      <p:cxnSp>
        <p:nvCxnSpPr>
          <p:cNvPr id="10" name="Connecteur droit avec flèche 9"/>
          <p:cNvCxnSpPr>
            <a:stCxn id="6" idx="0"/>
          </p:cNvCxnSpPr>
          <p:nvPr/>
        </p:nvCxnSpPr>
        <p:spPr>
          <a:xfrm flipV="1">
            <a:off x="2123728" y="234888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7" idx="2"/>
          </p:cNvCxnSpPr>
          <p:nvPr/>
        </p:nvCxnSpPr>
        <p:spPr>
          <a:xfrm>
            <a:off x="4875312" y="3654316"/>
            <a:ext cx="0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935596" y="1044029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27515" y="1365378"/>
            <a:ext cx="233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Pas identifiée.</a:t>
            </a:r>
          </a:p>
          <a:p>
            <a:pPr algn="ctr"/>
            <a:r>
              <a:rPr lang="fr-FR" sz="1600" dirty="0" smtClean="0"/>
              <a:t>Non reconnue PSH.</a:t>
            </a:r>
            <a:endParaRPr lang="fr-FR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519390" y="1057091"/>
            <a:ext cx="237626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650162" y="4300407"/>
            <a:ext cx="2356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Intervention ergo EMAH et reformulation des consignes post-</a:t>
            </a:r>
            <a:r>
              <a:rPr lang="fr-FR" sz="1400" dirty="0" err="1" smtClean="0"/>
              <a:t>chir</a:t>
            </a:r>
            <a:r>
              <a:rPr lang="fr-FR" sz="1400" dirty="0" smtClean="0"/>
              <a:t>, associée aux conseils de l’équipe de l’USC.</a:t>
            </a:r>
          </a:p>
          <a:p>
            <a:pPr algn="ctr"/>
            <a:r>
              <a:rPr lang="fr-FR" sz="1400" dirty="0" smtClean="0"/>
              <a:t>Temps +++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596336" y="234888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3635896" y="4210877"/>
            <a:ext cx="2376264" cy="1565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haut 27"/>
          <p:cNvSpPr/>
          <p:nvPr/>
        </p:nvSpPr>
        <p:spPr>
          <a:xfrm>
            <a:off x="4875312" y="2348880"/>
            <a:ext cx="45719" cy="8283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795191" y="1196752"/>
            <a:ext cx="2266939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411323" y="1379384"/>
            <a:ext cx="110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/>
              <a:t>Solliciteur</a:t>
            </a:r>
          </a:p>
          <a:p>
            <a:pPr algn="ctr"/>
            <a:r>
              <a:rPr lang="fr-FR" sz="1400" dirty="0" smtClean="0"/>
              <a:t>Cadre USC</a:t>
            </a:r>
            <a:endParaRPr lang="fr-FR" sz="1400" dirty="0"/>
          </a:p>
        </p:txBody>
      </p:sp>
      <p:sp>
        <p:nvSpPr>
          <p:cNvPr id="31" name="Explosion 1 30"/>
          <p:cNvSpPr/>
          <p:nvPr/>
        </p:nvSpPr>
        <p:spPr>
          <a:xfrm>
            <a:off x="5174861" y="5822369"/>
            <a:ext cx="424831" cy="5140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5613968" y="6065320"/>
            <a:ext cx="392870" cy="577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952485" y="5845137"/>
            <a:ext cx="1373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Ruptures et/ou difficultés/freins</a:t>
            </a:r>
            <a:endParaRPr lang="fr-FR" sz="1100" b="1" i="1" dirty="0"/>
          </a:p>
        </p:txBody>
      </p:sp>
      <p:sp>
        <p:nvSpPr>
          <p:cNvPr id="38" name="Croix 37"/>
          <p:cNvSpPr/>
          <p:nvPr/>
        </p:nvSpPr>
        <p:spPr>
          <a:xfrm>
            <a:off x="2094967" y="5847027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2646632" y="6042431"/>
            <a:ext cx="369792" cy="738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987824" y="592977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Bénéficies/Leviers</a:t>
            </a:r>
            <a:endParaRPr lang="fr-FR" b="1" i="1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08" y="4320401"/>
            <a:ext cx="256573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83" y="4622503"/>
            <a:ext cx="352710" cy="268993"/>
          </a:xfrm>
          <a:prstGeom prst="rect">
            <a:avLst/>
          </a:prstGeom>
        </p:spPr>
      </p:pic>
      <p:sp>
        <p:nvSpPr>
          <p:cNvPr id="41" name="Explosion 1 40"/>
          <p:cNvSpPr/>
          <p:nvPr/>
        </p:nvSpPr>
        <p:spPr>
          <a:xfrm>
            <a:off x="1496365" y="355597"/>
            <a:ext cx="424831" cy="5140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95036" y="499342"/>
            <a:ext cx="243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Réticence des médecins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76" y="5211019"/>
            <a:ext cx="386772" cy="546179"/>
          </a:xfrm>
          <a:prstGeom prst="rect">
            <a:avLst/>
          </a:prstGeom>
        </p:spPr>
      </p:pic>
      <p:sp>
        <p:nvSpPr>
          <p:cNvPr id="42" name="Croix 41"/>
          <p:cNvSpPr/>
          <p:nvPr/>
        </p:nvSpPr>
        <p:spPr>
          <a:xfrm>
            <a:off x="6190493" y="4727348"/>
            <a:ext cx="482350" cy="473954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xplosion 1 42"/>
          <p:cNvSpPr/>
          <p:nvPr/>
        </p:nvSpPr>
        <p:spPr>
          <a:xfrm>
            <a:off x="7441001" y="1122383"/>
            <a:ext cx="424831" cy="5140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597402" y="1636724"/>
            <a:ext cx="205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Pas de retour </a:t>
            </a:r>
          </a:p>
          <a:p>
            <a:pPr algn="ctr"/>
            <a:r>
              <a:rPr lang="fr-FR" sz="1400" dirty="0" smtClean="0"/>
              <a:t>de la famille</a:t>
            </a:r>
            <a:endParaRPr lang="fr-FR" sz="1400" dirty="0"/>
          </a:p>
        </p:txBody>
      </p:sp>
      <p:cxnSp>
        <p:nvCxnSpPr>
          <p:cNvPr id="14" name="Connecteur droit avec flèche 13"/>
          <p:cNvCxnSpPr>
            <a:stCxn id="6" idx="3"/>
            <a:endCxn id="7" idx="1"/>
          </p:cNvCxnSpPr>
          <p:nvPr/>
        </p:nvCxnSpPr>
        <p:spPr>
          <a:xfrm>
            <a:off x="2987824" y="3469650"/>
            <a:ext cx="1023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7" idx="3"/>
            <a:endCxn id="8" idx="1"/>
          </p:cNvCxnSpPr>
          <p:nvPr/>
        </p:nvCxnSpPr>
        <p:spPr>
          <a:xfrm>
            <a:off x="5739408" y="3469650"/>
            <a:ext cx="1023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PEC exceptionnelles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Point de rupture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>
                <a:sym typeface="Wingdings" panose="05000000000000000000" pitchFamily="2" charset="2"/>
              </a:rPr>
              <a:t>P</a:t>
            </a:r>
            <a:r>
              <a:rPr lang="fr-FR" dirty="0" smtClean="0">
                <a:sym typeface="Wingdings" panose="05000000000000000000" pitchFamily="2" charset="2"/>
              </a:rPr>
              <a:t>assage à l’âge adulte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Exemple de C. </a:t>
            </a:r>
          </a:p>
          <a:p>
            <a:pPr marL="457200" lvl="1" indent="0">
              <a:buNone/>
            </a:pPr>
            <a:endParaRPr lang="fr-FR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sz="28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sz="2800" dirty="0" smtClean="0">
                <a:sym typeface="Wingdings" panose="05000000000000000000" pitchFamily="2" charset="2"/>
              </a:rPr>
              <a:t> Le souhait des médecins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Exemple de S.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la suite…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Appropriation du dispositif par les médecins (éviter doublon)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Sensibilisation et formation</a:t>
            </a:r>
            <a:r>
              <a:rPr lang="fr-FR" dirty="0" smtClean="0">
                <a:sym typeface="Wingdings" panose="05000000000000000000" pitchFamily="2" charset="2"/>
              </a:rPr>
              <a:t> méconnaissance du handicap</a:t>
            </a:r>
          </a:p>
          <a:p>
            <a:pPr marL="0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Vigilance quant aux situations de diagnostic (déni des parents)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536504" cy="360039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1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 travail pluridisciplinaire autour de ce parcours (</a:t>
            </a:r>
            <a:r>
              <a:rPr lang="fr-FR" sz="2400" dirty="0" smtClean="0"/>
              <a:t>répond aux attentes de nos tutelles</a:t>
            </a:r>
            <a:r>
              <a:rPr lang="fr-FR" dirty="0" smtClean="0"/>
              <a:t>) :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avorise la transversalité;</a:t>
            </a:r>
          </a:p>
          <a:p>
            <a:pPr lvl="1"/>
            <a:r>
              <a:rPr lang="fr-FR" dirty="0" smtClean="0"/>
              <a:t>assure une prise en charge adaptée de</a:t>
            </a:r>
          </a:p>
          <a:p>
            <a:pPr lvl="2"/>
            <a:r>
              <a:rPr lang="fr-FR" dirty="0" smtClean="0"/>
              <a:t>l’enfant</a:t>
            </a:r>
          </a:p>
          <a:p>
            <a:pPr lvl="2"/>
            <a:r>
              <a:rPr lang="fr-FR" dirty="0"/>
              <a:t>e</a:t>
            </a:r>
            <a:r>
              <a:rPr lang="fr-FR" dirty="0" smtClean="0"/>
              <a:t>n lien avec l’entourage (= aidants professionnels et/ou familiaux). </a:t>
            </a:r>
          </a:p>
          <a:p>
            <a:pPr lvl="1"/>
            <a:r>
              <a:rPr lang="fr-FR" dirty="0">
                <a:solidFill>
                  <a:prstClr val="black"/>
                </a:solidFill>
              </a:rPr>
              <a:t>et permet de bénéficier d’un parcours adapté au même titre que tout citoyen. </a:t>
            </a:r>
            <a:endParaRPr lang="fr-FR" dirty="0" smtClean="0">
              <a:solidFill>
                <a:prstClr val="black"/>
              </a:solidFill>
            </a:endParaRPr>
          </a:p>
          <a:p>
            <a:pPr lvl="1"/>
            <a:endParaRPr lang="fr-FR" dirty="0">
              <a:solidFill>
                <a:prstClr val="black"/>
              </a:solidFill>
            </a:endParaRPr>
          </a:p>
          <a:p>
            <a:pPr lvl="1"/>
            <a:endParaRPr lang="fr-FR" dirty="0" smtClean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5184576" cy="360039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18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97" y="314158"/>
            <a:ext cx="1435003" cy="1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 ASSOCIATIFS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3412975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APEI de Lille</a:t>
            </a:r>
          </a:p>
          <a:p>
            <a:r>
              <a:rPr lang="fr-FR" dirty="0" smtClean="0"/>
              <a:t>GAPAS</a:t>
            </a:r>
          </a:p>
          <a:p>
            <a:r>
              <a:rPr lang="fr-FR" dirty="0" smtClean="0"/>
              <a:t>Centre Médico-Pédagogique de CROIX</a:t>
            </a:r>
          </a:p>
          <a:p>
            <a:r>
              <a:rPr lang="fr-FR" dirty="0" smtClean="0"/>
              <a:t>SESSAD Trisomie 21 Nord</a:t>
            </a:r>
          </a:p>
          <a:p>
            <a:r>
              <a:rPr lang="fr-FR" dirty="0" smtClean="0"/>
              <a:t>Centre Ressources Autismes Nord Pas-de-Calais</a:t>
            </a:r>
          </a:p>
          <a:p>
            <a:r>
              <a:rPr lang="fr-FR" dirty="0" smtClean="0"/>
              <a:t>Association Famille et Autisme 59-62</a:t>
            </a:r>
          </a:p>
          <a:p>
            <a:r>
              <a:rPr lang="fr-FR" dirty="0" smtClean="0"/>
              <a:t>Association Ressources Polyhandicap des Hauts de France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A7D5-C138-4768-BC32-7AE23282E581}" type="datetime1">
              <a:rPr lang="fr-FR" smtClean="0"/>
              <a:pPr/>
              <a:t>10/10/2019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05450"/>
            <a:ext cx="2241382" cy="1261151"/>
          </a:xfrm>
          <a:prstGeom prst="rect">
            <a:avLst/>
          </a:prstGeom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752528" cy="360039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4" y="4865062"/>
            <a:ext cx="1287254" cy="1068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65" y="5080706"/>
            <a:ext cx="1150813" cy="7017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52" y="4618560"/>
            <a:ext cx="1498848" cy="14988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47" y="4780756"/>
            <a:ext cx="1609725" cy="952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05" y="4618560"/>
            <a:ext cx="1231391" cy="12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Groupement des Hôpitaux de l’Institut Catholique de Lille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11760" y="6309321"/>
            <a:ext cx="4392487" cy="548680"/>
          </a:xfrm>
        </p:spPr>
        <p:txBody>
          <a:bodyPr/>
          <a:lstStyle/>
          <a:p>
            <a:r>
              <a:rPr lang="fr-FR" sz="1000" dirty="0" smtClean="0"/>
              <a:t>Support réalisé par USC Pédiatrique et EMAH - GHICL</a:t>
            </a: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Flèche droite rayée 8"/>
          <p:cNvSpPr/>
          <p:nvPr/>
        </p:nvSpPr>
        <p:spPr>
          <a:xfrm rot="5400000">
            <a:off x="4233215" y="4850685"/>
            <a:ext cx="606665" cy="663352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73107" y="5478091"/>
            <a:ext cx="68871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9900"/>
              </a:buClr>
              <a:buFont typeface="Arial" pitchFamily="34" charset="0"/>
              <a:buNone/>
            </a:pPr>
            <a:r>
              <a:rPr lang="fr-FR" sz="2200" dirty="0" smtClean="0">
                <a:latin typeface="+mj-lt"/>
              </a:rPr>
              <a:t>Environnement facilitant </a:t>
            </a:r>
            <a:r>
              <a:rPr lang="fr-FR" sz="2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l’interdisciplinarité.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Membre de l’Institut Catholique de Lille  </a:t>
            </a:r>
            <a:r>
              <a:rPr lang="fr-FR" sz="2000" dirty="0" smtClean="0"/>
              <a:t>(Enseignements-Recherche-Services à la société)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Groupe Hospitalo-universitaire </a:t>
            </a:r>
            <a:r>
              <a:rPr lang="fr-FR" sz="2000" dirty="0" smtClean="0"/>
              <a:t>(en lien avec la seule faculté privée de médecine et maïeutique de France)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Privé à but non lucratif </a:t>
            </a:r>
            <a:r>
              <a:rPr lang="fr-FR" sz="2000" dirty="0" smtClean="0"/>
              <a:t>(ESPIC)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3 établissements sanitaires = +/- 982 lits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Porteur d’Activités</a:t>
            </a:r>
            <a:r>
              <a:rPr lang="fr-FR" dirty="0"/>
              <a:t>, à domicile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et médico-sociale </a:t>
            </a:r>
            <a:r>
              <a:rPr lang="fr-FR" sz="2000" dirty="0" smtClean="0"/>
              <a:t>(Réseaux, SAMSAH…)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87620"/>
            <a:ext cx="2304256" cy="10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92697"/>
            <a:ext cx="914400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Merci pour votre attention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endParaRPr lang="fr-FR" sz="3600" b="1" dirty="0" smtClean="0"/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896544" cy="360039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703" y="2492894"/>
            <a:ext cx="5256583" cy="34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Handicap : de quoi parle-t-on?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023" y="1600201"/>
            <a:ext cx="8229600" cy="48342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Notre référentiel :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Définition de la grande loi handicap en France –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000" b="1" u="sng" dirty="0">
                <a:solidFill>
                  <a:schemeClr val="bg1">
                    <a:lumMod val="50000"/>
                  </a:schemeClr>
                </a:solidFill>
              </a:rPr>
              <a:t>Loi du 11 février 2005, pour l’égalité des droits et des chances, la participation et la citoyenneté des personnes handicapées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900" b="1" i="1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fr-FR" sz="1900" b="1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fr-FR" sz="1900" i="1" dirty="0">
                <a:solidFill>
                  <a:schemeClr val="accent1"/>
                </a:solidFill>
              </a:rPr>
              <a:t>constitue un handicap, au sens de la présente loi</a:t>
            </a:r>
            <a:r>
              <a:rPr lang="fr-FR" sz="1900" i="1" dirty="0" smtClean="0">
                <a:solidFill>
                  <a:schemeClr val="accent1"/>
                </a:solidFill>
              </a:rPr>
              <a:t>, toute</a:t>
            </a:r>
          </a:p>
          <a:p>
            <a:pPr marL="0" indent="0">
              <a:buNone/>
            </a:pPr>
            <a:r>
              <a:rPr lang="fr-FR" sz="1900" i="1" dirty="0" smtClean="0">
                <a:solidFill>
                  <a:schemeClr val="accent1"/>
                </a:solidFill>
              </a:rPr>
              <a:t> </a:t>
            </a:r>
            <a:r>
              <a:rPr lang="fr-FR" sz="1900" i="1" dirty="0">
                <a:solidFill>
                  <a:schemeClr val="accent1"/>
                </a:solidFill>
              </a:rPr>
              <a:t>limitation d’activité </a:t>
            </a:r>
            <a:r>
              <a:rPr lang="fr-FR" sz="1900" i="1" dirty="0" smtClean="0">
                <a:solidFill>
                  <a:schemeClr val="accent1"/>
                </a:solidFill>
              </a:rPr>
              <a:t>ou </a:t>
            </a:r>
            <a:r>
              <a:rPr lang="fr-FR" sz="1900" i="1" dirty="0">
                <a:solidFill>
                  <a:schemeClr val="accent1"/>
                </a:solidFill>
              </a:rPr>
              <a:t>restriction de participation à la vie </a:t>
            </a:r>
            <a:endParaRPr lang="fr-FR" sz="19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900" i="1" dirty="0" smtClean="0">
                <a:solidFill>
                  <a:schemeClr val="accent1"/>
                </a:solidFill>
              </a:rPr>
              <a:t>en société subie </a:t>
            </a:r>
            <a:r>
              <a:rPr lang="fr-FR" sz="1900" i="1" dirty="0">
                <a:solidFill>
                  <a:schemeClr val="accent1"/>
                </a:solidFill>
              </a:rPr>
              <a:t>dans son </a:t>
            </a:r>
            <a:r>
              <a:rPr lang="fr-FR" sz="1900" i="1" dirty="0" smtClean="0">
                <a:solidFill>
                  <a:schemeClr val="accent1"/>
                </a:solidFill>
              </a:rPr>
              <a:t>environnement par </a:t>
            </a:r>
            <a:r>
              <a:rPr lang="fr-FR" sz="1900" i="1" dirty="0">
                <a:solidFill>
                  <a:schemeClr val="accent1"/>
                </a:solidFill>
              </a:rPr>
              <a:t>une </a:t>
            </a:r>
            <a:endParaRPr lang="fr-FR" sz="19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900" i="1" dirty="0" smtClean="0">
                <a:solidFill>
                  <a:schemeClr val="accent1"/>
                </a:solidFill>
              </a:rPr>
              <a:t>personne en </a:t>
            </a:r>
            <a:r>
              <a:rPr lang="fr-FR" sz="1900" i="1" dirty="0">
                <a:solidFill>
                  <a:schemeClr val="accent1"/>
                </a:solidFill>
              </a:rPr>
              <a:t>raison d’une altération substantielle</a:t>
            </a:r>
            <a:r>
              <a:rPr lang="fr-FR" sz="1900" i="1" dirty="0" smtClean="0">
                <a:solidFill>
                  <a:schemeClr val="accent1"/>
                </a:solidFill>
              </a:rPr>
              <a:t>, </a:t>
            </a:r>
          </a:p>
          <a:p>
            <a:pPr marL="0" indent="0">
              <a:buNone/>
            </a:pPr>
            <a:r>
              <a:rPr lang="fr-FR" sz="1900" i="1" dirty="0" smtClean="0">
                <a:solidFill>
                  <a:schemeClr val="accent1"/>
                </a:solidFill>
              </a:rPr>
              <a:t>durable ou définitive, d’une </a:t>
            </a:r>
            <a:r>
              <a:rPr lang="fr-FR" sz="1900" i="1" dirty="0">
                <a:solidFill>
                  <a:schemeClr val="accent1"/>
                </a:solidFill>
              </a:rPr>
              <a:t>ou plusieurs fonctions </a:t>
            </a:r>
            <a:endParaRPr lang="fr-FR" sz="19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900" b="1" i="1" dirty="0" smtClean="0">
                <a:solidFill>
                  <a:schemeClr val="accent1"/>
                </a:solidFill>
              </a:rPr>
              <a:t>physiques</a:t>
            </a:r>
            <a:r>
              <a:rPr lang="fr-FR" sz="1900" i="1" dirty="0">
                <a:solidFill>
                  <a:schemeClr val="accent1"/>
                </a:solidFill>
              </a:rPr>
              <a:t>, </a:t>
            </a:r>
            <a:r>
              <a:rPr lang="fr-FR" sz="1900" b="1" i="1" dirty="0">
                <a:solidFill>
                  <a:schemeClr val="accent1"/>
                </a:solidFill>
              </a:rPr>
              <a:t>sensorielles</a:t>
            </a:r>
            <a:r>
              <a:rPr lang="fr-FR" sz="1900" i="1" dirty="0">
                <a:solidFill>
                  <a:schemeClr val="accent1"/>
                </a:solidFill>
              </a:rPr>
              <a:t>, </a:t>
            </a:r>
            <a:r>
              <a:rPr lang="fr-FR" sz="1900" b="1" i="1" dirty="0">
                <a:solidFill>
                  <a:schemeClr val="accent1"/>
                </a:solidFill>
              </a:rPr>
              <a:t>mentales</a:t>
            </a:r>
            <a:r>
              <a:rPr lang="fr-FR" sz="1900" i="1" dirty="0">
                <a:solidFill>
                  <a:schemeClr val="accent1"/>
                </a:solidFill>
              </a:rPr>
              <a:t>, </a:t>
            </a:r>
            <a:r>
              <a:rPr lang="fr-FR" sz="1900" b="1" i="1" dirty="0">
                <a:solidFill>
                  <a:schemeClr val="accent1"/>
                </a:solidFill>
              </a:rPr>
              <a:t>cognitives</a:t>
            </a:r>
            <a:r>
              <a:rPr lang="fr-FR" sz="1900" i="1" dirty="0">
                <a:solidFill>
                  <a:schemeClr val="accent1"/>
                </a:solidFill>
              </a:rPr>
              <a:t> </a:t>
            </a:r>
            <a:r>
              <a:rPr lang="fr-FR" sz="1900" i="1" dirty="0" smtClean="0">
                <a:solidFill>
                  <a:schemeClr val="accent1"/>
                </a:solidFill>
              </a:rPr>
              <a:t>ou</a:t>
            </a:r>
          </a:p>
          <a:p>
            <a:pPr marL="0" indent="0">
              <a:buNone/>
            </a:pPr>
            <a:r>
              <a:rPr lang="fr-FR" sz="1900" i="1" dirty="0" smtClean="0">
                <a:solidFill>
                  <a:schemeClr val="accent1"/>
                </a:solidFill>
              </a:rPr>
              <a:t> </a:t>
            </a:r>
            <a:r>
              <a:rPr lang="fr-FR" sz="1900" b="1" i="1" dirty="0">
                <a:solidFill>
                  <a:schemeClr val="accent1"/>
                </a:solidFill>
              </a:rPr>
              <a:t>psychiques</a:t>
            </a:r>
            <a:r>
              <a:rPr lang="fr-FR" sz="1900" i="1" dirty="0">
                <a:solidFill>
                  <a:schemeClr val="accent1"/>
                </a:solidFill>
              </a:rPr>
              <a:t>, d’un </a:t>
            </a:r>
            <a:r>
              <a:rPr lang="fr-FR" sz="1900" b="1" i="1" dirty="0">
                <a:solidFill>
                  <a:schemeClr val="accent1"/>
                </a:solidFill>
              </a:rPr>
              <a:t>polyhandicap</a:t>
            </a:r>
            <a:r>
              <a:rPr lang="fr-FR" sz="1900" i="1" dirty="0">
                <a:solidFill>
                  <a:schemeClr val="accent1"/>
                </a:solidFill>
              </a:rPr>
              <a:t> ou d’un trouble de </a:t>
            </a:r>
            <a:endParaRPr lang="fr-FR" sz="19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900" i="1" dirty="0" smtClean="0">
                <a:solidFill>
                  <a:schemeClr val="accent1"/>
                </a:solidFill>
              </a:rPr>
              <a:t>santé </a:t>
            </a:r>
            <a:r>
              <a:rPr lang="fr-FR" sz="1900" i="1" dirty="0">
                <a:solidFill>
                  <a:schemeClr val="accent1"/>
                </a:solidFill>
              </a:rPr>
              <a:t>invalidant.</a:t>
            </a:r>
            <a:r>
              <a:rPr lang="fr-FR" sz="1900" b="1" i="1" dirty="0">
                <a:solidFill>
                  <a:schemeClr val="accent1"/>
                </a:solidFill>
              </a:rPr>
              <a:t> </a:t>
            </a:r>
            <a:r>
              <a:rPr lang="fr-FR" sz="1900" b="1" i="1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endParaRPr lang="fr-FR" sz="19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Critères MDPH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79712" y="6434490"/>
            <a:ext cx="4464496" cy="383971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02" y="1247741"/>
            <a:ext cx="300679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84" y="1248925"/>
            <a:ext cx="256573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6587"/>
            <a:ext cx="278863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23" y="1256013"/>
            <a:ext cx="302102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55" y="1269012"/>
            <a:ext cx="322495" cy="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1531"/>
            <a:ext cx="2226523" cy="279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02" y="5449425"/>
            <a:ext cx="922857" cy="6824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80" y="1277161"/>
            <a:ext cx="382258" cy="2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EMAH, c’est quoi?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79712" y="6343012"/>
            <a:ext cx="4536504" cy="475450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C’est une </a:t>
            </a:r>
            <a:r>
              <a:rPr lang="fr-FR" b="1" dirty="0" smtClean="0"/>
              <a:t>E</a:t>
            </a:r>
            <a:r>
              <a:rPr lang="fr-FR" dirty="0" smtClean="0"/>
              <a:t>quipe </a:t>
            </a:r>
            <a:r>
              <a:rPr lang="fr-FR" b="1" dirty="0" smtClean="0"/>
              <a:t>M</a:t>
            </a:r>
            <a:r>
              <a:rPr lang="fr-FR" dirty="0" smtClean="0"/>
              <a:t>obile d’</a:t>
            </a:r>
            <a:r>
              <a:rPr lang="fr-FR" b="1" dirty="0" smtClean="0"/>
              <a:t>A</a:t>
            </a:r>
            <a:r>
              <a:rPr lang="fr-FR" dirty="0" smtClean="0"/>
              <a:t>ccès aux soins pour les personnes en situation de </a:t>
            </a:r>
            <a:r>
              <a:rPr lang="fr-FR" b="1" dirty="0" smtClean="0"/>
              <a:t>H</a:t>
            </a:r>
            <a:r>
              <a:rPr lang="fr-FR" dirty="0" smtClean="0"/>
              <a:t>andicap (EMAH)-2018</a:t>
            </a:r>
          </a:p>
          <a:p>
            <a:pPr lvl="1"/>
            <a:r>
              <a:rPr lang="fr-FR" dirty="0" smtClean="0"/>
              <a:t>Tout type de handicap</a:t>
            </a:r>
          </a:p>
          <a:p>
            <a:pPr lvl="1"/>
            <a:r>
              <a:rPr lang="fr-FR" dirty="0" smtClean="0"/>
              <a:t>A tous les âges de la vie</a:t>
            </a:r>
          </a:p>
          <a:p>
            <a:r>
              <a:rPr lang="fr-FR" dirty="0" smtClean="0"/>
              <a:t>Soutenue par des partenaires associatifs (APEI, GAPAS, CRA…)</a:t>
            </a:r>
          </a:p>
          <a:p>
            <a:r>
              <a:rPr lang="fr-FR" dirty="0" smtClean="0"/>
              <a:t>Composée :</a:t>
            </a:r>
          </a:p>
          <a:p>
            <a:pPr lvl="1"/>
            <a:r>
              <a:rPr lang="fr-FR" dirty="0" smtClean="0"/>
              <a:t>2 IDE</a:t>
            </a:r>
          </a:p>
          <a:p>
            <a:pPr lvl="1"/>
            <a:r>
              <a:rPr lang="fr-FR" dirty="0" smtClean="0"/>
              <a:t>1 ergothérapeute</a:t>
            </a:r>
          </a:p>
          <a:p>
            <a:pPr lvl="1"/>
            <a:r>
              <a:rPr lang="fr-FR" dirty="0" smtClean="0"/>
              <a:t>1 secrétaire</a:t>
            </a:r>
          </a:p>
          <a:p>
            <a:pPr lvl="1"/>
            <a:r>
              <a:rPr lang="fr-FR" dirty="0" smtClean="0"/>
              <a:t>1 médecin référent MPR</a:t>
            </a:r>
          </a:p>
          <a:p>
            <a:pPr lvl="1"/>
            <a:r>
              <a:rPr lang="fr-FR" dirty="0" smtClean="0"/>
              <a:t>1 cadre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Objectif = favoriser un accès au droit commun de ces personnes dans un centre hospitalier général; et permettre d’offrir ainsi toute la palette des différentes modalités de soins que propose le GHICL. 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3322712" cy="20882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05" y="68429"/>
            <a:ext cx="1571095" cy="12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fr-FR" dirty="0" smtClean="0"/>
              <a:t>Le service de pédiatrie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948" y="1196330"/>
            <a:ext cx="8229600" cy="4742410"/>
          </a:xfrm>
        </p:spPr>
        <p:txBody>
          <a:bodyPr>
            <a:normAutofit/>
          </a:bodyPr>
          <a:lstStyle/>
          <a:p>
            <a:pPr fontAlgn="base"/>
            <a:r>
              <a:rPr lang="fr-FR" sz="1600" dirty="0" smtClean="0"/>
              <a:t>18 </a:t>
            </a:r>
            <a:r>
              <a:rPr lang="fr-FR" sz="1600" dirty="0"/>
              <a:t>lits </a:t>
            </a:r>
            <a:r>
              <a:rPr lang="fr-FR" sz="1600" dirty="0" smtClean="0"/>
              <a:t>d’hospitalisation conventionnelle.</a:t>
            </a:r>
            <a:r>
              <a:rPr lang="en-US" sz="1600" dirty="0" smtClean="0"/>
              <a:t>​</a:t>
            </a:r>
            <a:endParaRPr lang="en-US" sz="1600" dirty="0"/>
          </a:p>
          <a:p>
            <a:pPr fontAlgn="base"/>
            <a:r>
              <a:rPr lang="fr-FR" sz="1600" dirty="0"/>
              <a:t>6 lits USCP</a:t>
            </a:r>
            <a:r>
              <a:rPr lang="en-US" sz="1600" dirty="0" smtClean="0"/>
              <a:t>​ (Unité de Surveillance Continue Pédiatrique). </a:t>
            </a:r>
            <a:endParaRPr lang="en-US" sz="1600" dirty="0"/>
          </a:p>
          <a:p>
            <a:pPr fontAlgn="base"/>
            <a:r>
              <a:rPr lang="fr-FR" sz="1600" dirty="0"/>
              <a:t>Dossier </a:t>
            </a:r>
            <a:r>
              <a:rPr lang="fr-FR" sz="1600" dirty="0" smtClean="0"/>
              <a:t>Patient Informatisé (DPI)</a:t>
            </a:r>
          </a:p>
          <a:p>
            <a:pPr fontAlgn="base"/>
            <a:r>
              <a:rPr lang="fr-FR" sz="1600" dirty="0" smtClean="0"/>
              <a:t>1 cadre de santé, 16 Puéricultrices ou IDE</a:t>
            </a:r>
            <a:r>
              <a:rPr lang="fr-FR" sz="1600" dirty="0"/>
              <a:t> </a:t>
            </a:r>
            <a:r>
              <a:rPr lang="fr-FR" sz="1600" dirty="0" smtClean="0"/>
              <a:t>; 20 Auxiliaires de puériculture; 1 AS, équipe MPR, Diététicienne, Equipe de liaison de pédopsychiatrie, équipe chirurgicale et médicale spécialisées.</a:t>
            </a:r>
            <a:endParaRPr lang="en-US" sz="1600" dirty="0"/>
          </a:p>
          <a:p>
            <a:r>
              <a:rPr lang="fr-FR" sz="1600" dirty="0" smtClean="0"/>
              <a:t>Formations au handicap (DU et formation courte) pour la cadre, 5 PDE- 6 APU jour-nuit et formations en lien (Type toucher-massage, bienveillance, douleur…).</a:t>
            </a:r>
          </a:p>
          <a:p>
            <a:r>
              <a:rPr lang="fr-FR" sz="1600" dirty="0" smtClean="0"/>
              <a:t> Référentes handicap PDE et APU nommées.</a:t>
            </a:r>
          </a:p>
          <a:p>
            <a:r>
              <a:rPr lang="fr-FR" sz="1600" dirty="0" smtClean="0"/>
              <a:t>Microprojet douleur institutionnel en lien avec la prise en charge des enfants en situation de handicap (création d’une malle de jouets)</a:t>
            </a:r>
            <a:endParaRPr lang="fr-FR" sz="1600" dirty="0"/>
          </a:p>
        </p:txBody>
      </p:sp>
      <p:pic>
        <p:nvPicPr>
          <p:cNvPr id="4" name="Picture 4" descr="Résultat de recherche d'images pour &quot;logo ghicl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/>
          <a:stretch/>
        </p:blipFill>
        <p:spPr bwMode="auto">
          <a:xfrm>
            <a:off x="251520" y="6085"/>
            <a:ext cx="1516873" cy="10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serv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50" y="4293096"/>
            <a:ext cx="4852026" cy="216024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896544" cy="557935"/>
          </a:xfrm>
        </p:spPr>
        <p:txBody>
          <a:bodyPr/>
          <a:lstStyle/>
          <a:p>
            <a:r>
              <a:rPr lang="fr-FR" smtClean="0"/>
              <a:t>Support réalisé par USC Pédiatrique et EMAH - GHICL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les enfants en situation </a:t>
            </a:r>
            <a:br>
              <a:rPr lang="fr-FR" dirty="0" smtClean="0"/>
            </a:br>
            <a:r>
              <a:rPr lang="fr-FR" dirty="0" smtClean="0"/>
              <a:t>de handicap,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7638"/>
            <a:ext cx="8229600" cy="5035698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Le parcours en chirurgie (quelque soit le handicap) est optimisé grâce à la collaboration entre l’équipe de pédiatrie et l’équipe EMAH, ce qui permet une approche transversale et pluridisciplinaire.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 algn="ctr">
              <a:buNone/>
            </a:pPr>
            <a:r>
              <a:rPr lang="fr-FR" sz="2000" i="1" dirty="0" smtClean="0"/>
              <a:t>60 Enfants identifiés en situation de handicap</a:t>
            </a:r>
          </a:p>
          <a:p>
            <a:pPr marL="0" indent="0" algn="ctr">
              <a:buNone/>
            </a:pPr>
            <a:r>
              <a:rPr lang="fr-FR" sz="2000" i="1" dirty="0" smtClean="0"/>
              <a:t>12 enfants parcours chirurgie depuis la création EMAH</a:t>
            </a:r>
          </a:p>
          <a:p>
            <a:pPr marL="0" indent="0" algn="ctr">
              <a:buNone/>
            </a:pPr>
            <a:endParaRPr lang="fr-FR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896544" cy="360039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73" y="4941168"/>
            <a:ext cx="257058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891" y="0"/>
            <a:ext cx="9320891" cy="726328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4896544" cy="437133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5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4392488" cy="365125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8</a:t>
            </a:fld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395536" y="404664"/>
            <a:ext cx="1036971" cy="864096"/>
          </a:xfrm>
          <a:prstGeom prst="downArrow">
            <a:avLst/>
          </a:prstGeom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gency FB" panose="020B0503020202020204" pitchFamily="34" charset="0"/>
              </a:rPr>
              <a:t>1</a:t>
            </a:r>
            <a:endParaRPr lang="fr-FR" sz="2400" b="1" dirty="0">
              <a:latin typeface="Agency FB" panose="020B0503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35696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AMONT</a:t>
            </a:r>
            <a:endParaRPr lang="fr-F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3371" y="1268760"/>
            <a:ext cx="8064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Appel des familles, qui ont connaissance d’EMAH, ou Repérage effectué par les chirurgiens pédiatriques ou leur équipe paramédicale en consultation. </a:t>
            </a: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Contact de l’Equipe EMAH par téléphone ou mail, si repérage effectué</a:t>
            </a: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Recueil ensuite de données par EMAH qui détermine les besoins spécifiques de l’enfant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Lien avec les familles, les aidants et les Etablissements et Services Médico-Sociaux (ESMS) par EMAH</a:t>
            </a:r>
            <a:endParaRPr lang="fr-FR" sz="2000" dirty="0" smtClean="0">
              <a:solidFill>
                <a:srgbClr val="FF0000"/>
              </a:solidFill>
            </a:endParaRP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Rencontre lors de la Consultation d’anesthésie pour </a:t>
            </a:r>
            <a:r>
              <a:rPr lang="fr-FR" sz="2000" dirty="0"/>
              <a:t>:</a:t>
            </a:r>
            <a:endParaRPr lang="fr-FR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Reformuler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S’assurer de la bonne compréhension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Proposer des visites blanches ou habituations.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6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5112568" cy="276395"/>
          </a:xfrm>
        </p:spPr>
        <p:txBody>
          <a:bodyPr/>
          <a:lstStyle/>
          <a:p>
            <a:r>
              <a:rPr lang="fr-FR" dirty="0" smtClean="0"/>
              <a:t>Support réalisé par USC Pédiatrique et EMAH - GHICL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E142-D481-486E-9AF1-E23BAB36F12D}" type="slidenum">
              <a:rPr lang="fr-FR" smtClean="0"/>
              <a:t>9</a:t>
            </a:fld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642240" y="332656"/>
            <a:ext cx="1036971" cy="936104"/>
          </a:xfrm>
          <a:prstGeom prst="down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35696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PENDANT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9572" y="1364195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Information auprès de l’enfant et sa famille de l’existence d’EMAH et sollicitation de leur accord pour une rencontre (toujours acceptée jusqu'à ce jour) par la cadre d’USC.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Lien avec les équipes effectué par EMAH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Alerte sur le DPI si l’enfant est connu de l’établissement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Sollicitation directe par mail ou téléphone de la cadre ou de l’équipe médicale ou paramédicale si l’enfant n’est pas connu de l’établissement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Visite et présentation de l’équipe EMAH en présence des parents , remise de flyer explicatif et de données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Intervention en fonction des besoins de la famille, à la demande des parents, de l’enfant (intervention ergo de l’équipe pour installation, prêt de matériel adapté, réassurance-conseils, temps d’écoute…)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Retours oraux et écrits (DPI et mails) avec mise à jour des éléments importants pour la prise en charge (capacités de l’enfant, aides et appareillages, suivi hors hospitaliers…)</a:t>
            </a:r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8929599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GHICL 2">
  <a:themeElements>
    <a:clrScheme name="Identité visuel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998A"/>
      </a:accent1>
      <a:accent2>
        <a:srgbClr val="54BBAB"/>
      </a:accent2>
      <a:accent3>
        <a:srgbClr val="F59E2A"/>
      </a:accent3>
      <a:accent4>
        <a:srgbClr val="C2AAA4"/>
      </a:accent4>
      <a:accent5>
        <a:srgbClr val="7D375D"/>
      </a:accent5>
      <a:accent6>
        <a:srgbClr val="ED6C77"/>
      </a:accent6>
      <a:hlink>
        <a:srgbClr val="18998A"/>
      </a:hlink>
      <a:folHlink>
        <a:srgbClr val="54BB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 GHICL 2">
  <a:themeElements>
    <a:clrScheme name="Identité visuel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998A"/>
      </a:accent1>
      <a:accent2>
        <a:srgbClr val="54BBAB"/>
      </a:accent2>
      <a:accent3>
        <a:srgbClr val="F59E2A"/>
      </a:accent3>
      <a:accent4>
        <a:srgbClr val="C2AAA4"/>
      </a:accent4>
      <a:accent5>
        <a:srgbClr val="7D375D"/>
      </a:accent5>
      <a:accent6>
        <a:srgbClr val="ED6C77"/>
      </a:accent6>
      <a:hlink>
        <a:srgbClr val="18998A"/>
      </a:hlink>
      <a:folHlink>
        <a:srgbClr val="54BB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werpoint GHICL 2">
  <a:themeElements>
    <a:clrScheme name="Identité visuel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998A"/>
      </a:accent1>
      <a:accent2>
        <a:srgbClr val="54BBAB"/>
      </a:accent2>
      <a:accent3>
        <a:srgbClr val="F59E2A"/>
      </a:accent3>
      <a:accent4>
        <a:srgbClr val="C2AAA4"/>
      </a:accent4>
      <a:accent5>
        <a:srgbClr val="7D375D"/>
      </a:accent5>
      <a:accent6>
        <a:srgbClr val="ED6C77"/>
      </a:accent6>
      <a:hlink>
        <a:srgbClr val="18998A"/>
      </a:hlink>
      <a:folHlink>
        <a:srgbClr val="54BB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GHICL 2</Template>
  <TotalTime>921</TotalTime>
  <Words>1138</Words>
  <Application>Microsoft Office PowerPoint</Application>
  <PresentationFormat>Affichage à l'écran (4:3)</PresentationFormat>
  <Paragraphs>217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Calibri</vt:lpstr>
      <vt:lpstr>Wingdings</vt:lpstr>
      <vt:lpstr>Powerpoint GHICL 2</vt:lpstr>
      <vt:lpstr>1_Powerpoint GHICL 2</vt:lpstr>
      <vt:lpstr>2_Powerpoint GHICL 2</vt:lpstr>
      <vt:lpstr>Présentation PowerPoint</vt:lpstr>
      <vt:lpstr>Groupement des Hôpitaux de l’Institut Catholique de Lille</vt:lpstr>
      <vt:lpstr>Handicap : de quoi parle-t-on?</vt:lpstr>
      <vt:lpstr>EMAH, c’est quoi?</vt:lpstr>
      <vt:lpstr>Le service de pédiatrie</vt:lpstr>
      <vt:lpstr>Pour les enfants en situation  de handicap,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Supports de communication adaptés</vt:lpstr>
      <vt:lpstr>Présentation PowerPoint</vt:lpstr>
      <vt:lpstr>Présentation PowerPoint</vt:lpstr>
      <vt:lpstr>PEC exceptionnelles</vt:lpstr>
      <vt:lpstr>Et la suite…</vt:lpstr>
      <vt:lpstr>CONCLUSION</vt:lpstr>
      <vt:lpstr>SOUTIEN ASSOCIATIFS</vt:lpstr>
      <vt:lpstr>Merci pour votre attention </vt:lpstr>
    </vt:vector>
  </TitlesOfParts>
  <Company>GHICL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Demeure_Anne-Laure</dc:creator>
  <cp:lastModifiedBy>Campus</cp:lastModifiedBy>
  <cp:revision>93</cp:revision>
  <dcterms:created xsi:type="dcterms:W3CDTF">2015-01-21T15:16:52Z</dcterms:created>
  <dcterms:modified xsi:type="dcterms:W3CDTF">2019-10-10T11:51:43Z</dcterms:modified>
</cp:coreProperties>
</file>