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76" r:id="rId16"/>
    <p:sldId id="277" r:id="rId17"/>
    <p:sldId id="269" r:id="rId18"/>
    <p:sldId id="270" r:id="rId19"/>
    <p:sldId id="271" r:id="rId20"/>
    <p:sldId id="272" r:id="rId21"/>
    <p:sldId id="273" r:id="rId22"/>
    <p:sldId id="278" r:id="rId23"/>
    <p:sldId id="274" r:id="rId24"/>
    <p:sldId id="275" r:id="rId25"/>
  </p:sldIdLst>
  <p:sldSz cx="12192000" cy="6858000" type="screen4x3"/>
  <p:notesSz cx="10018713" cy="68897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83384" tIns="41687" rIns="83384" bIns="41687" anchor="t" anchorCtr="0" compatLnSpc="0"/>
          <a:lstStyle/>
          <a:p>
            <a: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5670834" y="0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83384" tIns="41687" rIns="83384" bIns="41687" anchor="t" anchorCtr="0" compatLnSpc="0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83384" tIns="41687" rIns="83384" bIns="41687" anchor="b" anchorCtr="0" compatLnSpc="0"/>
          <a:lstStyle/>
          <a:p>
            <a: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83384" tIns="41687" rIns="83384" bIns="41687" anchor="b" anchorCtr="0" compatLnSpc="0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D2632E-3FD6-4BE3-847D-4AECE621EE42}" type="slidenum">
              <a:t>‹N°›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58983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2713033" y="523878"/>
            <a:ext cx="4591046" cy="25828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3"/>
          </p:nvPr>
        </p:nvSpPr>
        <p:spPr>
          <a:xfrm>
            <a:off x="1001908" y="3272573"/>
            <a:ext cx="8014834" cy="31002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5670834" y="0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D4AFAC3-2377-4806-BB8A-EFD2B328953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fr-FR" sz="2000" b="0" i="0" u="none" strike="noStrike" kern="1200" cap="none" spc="0" baseline="0">
        <a:solidFill>
          <a:srgbClr val="000000"/>
        </a:solidFill>
        <a:uFillTx/>
        <a:latin typeface="Arial" pitchFamily="18"/>
        <a:ea typeface="SimSun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B3B712-9322-42F9-9974-DC40996E734C}" type="slidenum">
              <a:t>1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F7B233A-C767-4047-B211-AB5D2872B2A8}" type="slidenum">
              <a:t>11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2110CA-FCBA-4710-ADAC-3D96B83746E5}" type="slidenum">
              <a:t>12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FC545B-22E3-462E-8794-EC46CB2B8C4F}" type="slidenum">
              <a:t>13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C6CEDB-7006-4307-AAFA-C610FB921F11}" type="slidenum">
              <a:t>14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601FF7-41DB-4BDF-B154-A06A694A8B3D}" type="slidenum">
              <a:t>17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23EE3C-3A93-4FF6-AA06-BD45250FA304}" type="slidenum">
              <a:t>18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8B8B80-4617-43B7-88E3-813906D35439}" type="slidenum">
              <a:t>19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DF719E-344E-4931-911B-571629B6C2A5}" type="slidenum">
              <a:t>20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84AB02-3450-4718-A10C-8553E8CE46E9}" type="slidenum">
              <a:t>21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C5AA59-D86C-4ABE-80D5-9EBA7545CD44}" type="slidenum">
              <a:t>23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E2D4AD-83C9-4095-86FC-BD1D2FE4EB4A}" type="slidenum">
              <a:t>2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28CB1C-3DE1-47D4-9335-BE5F1CCB923C}" type="slidenum">
              <a:t>24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53522C-8233-4740-AE2D-CEABBF0EB8D9}" type="slidenum">
              <a:t>3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1ADEAC-E5CF-4DE4-8881-ABD5D66F9261}" type="slidenum">
              <a:t>5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19B057-8980-474E-BBD9-EDAD7FBAF5E6}" type="slidenum">
              <a:t>6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158248-E09E-43FA-99F1-FE85694160E8}" type="slidenum">
              <a:t>7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10ED3E-A619-41D5-9C70-B5B21F8BEF7A}" type="slidenum">
              <a:t>8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223A1A-B6A9-4351-A75A-D097E414E21B}" type="slidenum">
              <a:t>9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 txBox="1"/>
          <p:nvPr/>
        </p:nvSpPr>
        <p:spPr>
          <a:xfrm>
            <a:off x="5670834" y="6545375"/>
            <a:ext cx="4347834" cy="3442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8471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0C4656-BA68-4763-9E34-1521F619A4EF}" type="slidenum">
              <a:t>10</a:t>
            </a:fld>
            <a:endParaRPr lang="fr-FR" sz="1300" b="0" i="0" u="none" strike="noStrike" kern="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713033" y="523878"/>
            <a:ext cx="4592638" cy="2582859"/>
          </a:xfr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</p:sp>
      <p:sp>
        <p:nvSpPr>
          <p:cNvPr id="4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523884" y="1122480"/>
            <a:ext cx="9144000" cy="238751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523884" y="3602159"/>
            <a:ext cx="9144000" cy="1655640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DE2913-4D95-488E-BBE9-16C87388818A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1554F-030F-45D1-89DF-A26EE19791D5}" type="slidenum">
              <a:t>‹N°›</a:t>
            </a:fld>
            <a:endParaRPr lang="fr-FR"/>
          </a:p>
        </p:txBody>
      </p:sp>
      <p:sp>
        <p:nvSpPr>
          <p:cNvPr id="7" name="Espace réservé du texte 6"/>
          <p:cNvSpPr txBox="1">
            <a:spLocks noGrp="1"/>
          </p:cNvSpPr>
          <p:nvPr>
            <p:ph type="body" idx="4294967295"/>
          </p:nvPr>
        </p:nvSpPr>
        <p:spPr>
          <a:xfrm>
            <a:off x="609484" y="1604515"/>
            <a:ext cx="109724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sz="3200">
                <a:latin typeface="Arial" pitchFamily="18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39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563CBD-5055-40D4-8BF5-83CC37CA75FB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37175D-4077-4845-B422-D88DD120687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94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8724957" y="365037"/>
            <a:ext cx="2628717" cy="5811844"/>
          </a:xfrm>
        </p:spPr>
        <p:txBody>
          <a:bodyPr vert="eaVert" anchor="t" anchorCtr="1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838084" y="365037"/>
            <a:ext cx="7734242" cy="581184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FDCFB5-40E8-46F5-A614-4584C20BA476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12A6B5-409A-4652-8938-3DC711AD46F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76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89D343-7951-40D2-BBF4-27E7C0C4C3B5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B76CAE-7D99-4DE3-9A1D-6ED045ACF549}" type="slidenum">
              <a:t>‹N°›</a:t>
            </a:fld>
            <a:endParaRPr lang="fr-FR"/>
          </a:p>
        </p:txBody>
      </p:sp>
      <p:sp>
        <p:nvSpPr>
          <p:cNvPr id="7" name="Espace réservé du contenu 6"/>
          <p:cNvSpPr txBox="1">
            <a:spLocks noGrp="1"/>
          </p:cNvSpPr>
          <p:nvPr>
            <p:ph idx="1"/>
          </p:nvPr>
        </p:nvSpPr>
        <p:spPr>
          <a:xfrm>
            <a:off x="609484" y="1604515"/>
            <a:ext cx="109724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sz="3200">
                <a:latin typeface="Arial" pitchFamily="18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34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1957" y="1709644"/>
            <a:ext cx="10515600" cy="2852644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1957" y="4589638"/>
            <a:ext cx="10515600" cy="1500118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69CB0C-30F5-4C40-A85A-A125975E1E72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1D59B5-EB59-4C08-8391-49BC0BB4C2E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68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5181484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type="title" idx="4294967295"/>
          </p:nvPr>
        </p:nvSpPr>
        <p:spPr>
          <a:xfrm>
            <a:off x="6172200" y="1825563"/>
            <a:ext cx="5181484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355D66-3B5A-4F5E-8739-42150922F04A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EBFE62-CC2B-4357-B72A-5F8E008EB97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50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876" y="365037"/>
            <a:ext cx="10515600" cy="13255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9876" y="1681197"/>
            <a:ext cx="5157718" cy="824038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type="title" idx="4294967295"/>
          </p:nvPr>
        </p:nvSpPr>
        <p:spPr>
          <a:xfrm>
            <a:off x="839876" y="2505236"/>
            <a:ext cx="5157718" cy="3684602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6172200" y="1681197"/>
            <a:ext cx="5183276" cy="824038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type="title" idx="4294967295"/>
          </p:nvPr>
        </p:nvSpPr>
        <p:spPr>
          <a:xfrm>
            <a:off x="6172200" y="2505236"/>
            <a:ext cx="5183276" cy="3684602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663116-81A0-44E1-8208-B291D00BB246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8" name="Espace réservé du pied de pa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5BE68B-6270-416E-949B-F26E3E24DDC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28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4EE28D-6D14-4F83-8BA5-201550F54BCF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DF23C7-34D1-4730-8176-A3550AF48CF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6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583154-7EAB-487F-8B0A-333E991870EA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88BBDA-CF2A-4605-973A-B730DB77818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90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876" y="457200"/>
            <a:ext cx="3932276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type="title" idx="4294967295"/>
          </p:nvPr>
        </p:nvSpPr>
        <p:spPr>
          <a:xfrm>
            <a:off x="5183276" y="987478"/>
            <a:ext cx="6172200" cy="487367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3200">
                <a:latin typeface="Calibri" pitchFamily="18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839876" y="2057400"/>
            <a:ext cx="3932276" cy="3811676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DD1F7B-1F22-4894-A802-42B4E2AC8008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416776-CE0C-459C-9342-9529393EA99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65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876" y="457200"/>
            <a:ext cx="3932276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title" idx="4294967295"/>
          </p:nvPr>
        </p:nvSpPr>
        <p:spPr>
          <a:xfrm>
            <a:off x="5183276" y="987478"/>
            <a:ext cx="6172200" cy="4873678"/>
          </a:xfrm>
        </p:spPr>
        <p:txBody>
          <a:bodyPr anchor="t" anchorCtr="1"/>
          <a:lstStyle>
            <a:lvl1pPr algn="ctr" hangingPunct="0">
              <a:defRPr>
                <a:latin typeface="Arial" pitchFamily="18"/>
              </a:defRPr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839876" y="2057400"/>
            <a:ext cx="3932276" cy="3811676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F7C00C-2DE1-4DA6-AE4F-791617A65DD6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C91E85-B195-4512-AAAE-3D0983BEB15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21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838084" y="365037"/>
            <a:ext cx="10515600" cy="13255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8084" y="1825563"/>
            <a:ext cx="10515600" cy="43513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838084" y="6356515"/>
            <a:ext cx="27432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14F59426-41D1-4505-8C3B-0FF15EF5B1DC}" type="datetime1">
              <a:rPr lang="fr-FR"/>
              <a:pPr lvl="0"/>
              <a:t>12/03/2020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4038475" y="6356515"/>
            <a:ext cx="41148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8610484" y="6356515"/>
            <a:ext cx="27432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4AC9E46-2D6E-4263-93BE-939041A39EF5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 pitchFamily="18"/>
          <a:ea typeface="SimSun" pitchFamily="2"/>
          <a:cs typeface="Lucida Sans" pitchFamily="2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Lucida Sans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Lucida Sans" pitchFamily="2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Lucida Sans" pitchFamily="2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Lucida Sans" pitchFamily="2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Lucida Sans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:808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:8082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:8082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HU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681" y="195123"/>
            <a:ext cx="1607039" cy="19817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4"/>
          <p:cNvSpPr/>
          <p:nvPr/>
        </p:nvSpPr>
        <p:spPr>
          <a:xfrm>
            <a:off x="2827434" y="2781001"/>
            <a:ext cx="6832799" cy="2560676"/>
          </a:xfrm>
          <a:prstGeom prst="rect">
            <a:avLst/>
          </a:prstGeom>
          <a:gradFill>
            <a:gsLst>
              <a:gs pos="0">
                <a:srgbClr val="95ABEA"/>
              </a:gs>
              <a:gs pos="100000">
                <a:srgbClr val="BFCBF0"/>
              </a:gs>
            </a:gsLst>
            <a:lin ang="8100000"/>
          </a:gradFill>
          <a:ln>
            <a:noFill/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1" i="0" u="none" strike="noStrike" kern="1200" cap="none" spc="0" baseline="0">
                <a:solidFill>
                  <a:srgbClr val="4472C4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alibri" pitchFamily="18"/>
                <a:ea typeface="SimSun" pitchFamily="2"/>
                <a:cs typeface="Lucida Sans" pitchFamily="2"/>
              </a:rPr>
              <a:t>CONGRES SFCP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1" i="0" u="none" strike="noStrike" kern="1200" cap="none" spc="0" baseline="0">
                <a:solidFill>
                  <a:srgbClr val="4472C4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alibri" pitchFamily="18"/>
                <a:ea typeface="SimSun" pitchFamily="2"/>
                <a:cs typeface="Lucida Sans" pitchFamily="2"/>
              </a:rPr>
              <a:t>10 OCTOBRE 2019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5400" b="1" i="0" u="none" strike="noStrike" kern="1200" cap="none" spc="0" baseline="0">
                <a:solidFill>
                  <a:srgbClr val="4472C4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alibri" pitchFamily="18"/>
                <a:ea typeface="SimSun" pitchFamily="2"/>
                <a:cs typeface="Lucida Sans" pitchFamily="2"/>
              </a:rPr>
              <a:t>strasbourg</a:t>
            </a:r>
          </a:p>
        </p:txBody>
      </p:sp>
      <p:pic>
        <p:nvPicPr>
          <p:cNvPr id="4" name="Picture 16" descr="C:\Users\ibode5600\Desktop\Manu\Capture 0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29882" y="465118"/>
            <a:ext cx="3132359" cy="1839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Qu’est ce que la cataracte chez l’enfant?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948241" y="1520994"/>
            <a:ext cx="10744200" cy="4767123"/>
          </a:xfrm>
        </p:spPr>
        <p:txBody>
          <a:bodyPr lIns="91440" tIns="45720" rIns="91440" bIns="45720"/>
          <a:lstStyle/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7F7F7F"/>
                </a:solidFill>
                <a:latin typeface="Calibri" pitchFamily="34"/>
              </a:rPr>
              <a:t>Diagnostic précoce:</a:t>
            </a: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 b="1">
              <a:solidFill>
                <a:srgbClr val="7F7F7F"/>
              </a:solidFill>
              <a:latin typeface="Calibri" pitchFamily="34"/>
            </a:endParaRP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34"/>
              </a:rPr>
              <a:t>Devant toute suspicion d’anomalie oculaire chez le nouveau-né,</a:t>
            </a: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34"/>
              </a:rPr>
              <a:t> un examen général pédiatrique précis doit être réalisé ainsi</a:t>
            </a: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34"/>
              </a:rPr>
              <a:t> qu’une recherche de facteurs de risque.</a:t>
            </a: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>
              <a:solidFill>
                <a:srgbClr val="7F7F7F"/>
              </a:solidFill>
              <a:latin typeface="Calibri" pitchFamily="34"/>
            </a:endParaRP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34"/>
              </a:rPr>
              <a:t>Les parents doivent également subir un examen systématique</a:t>
            </a: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34"/>
              </a:rPr>
              <a:t> (formes génétiques).</a:t>
            </a: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34"/>
              </a:rPr>
              <a:t>Examen rendu difficile car l’enfant est peu coopératif</a:t>
            </a: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>
              <a:latin typeface="Calibri" pitchFamily="34"/>
            </a:endParaRP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>
              <a:latin typeface="Calibri" pitchFamily="34"/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3200">
              <a:solidFill>
                <a:srgbClr val="4472C4"/>
              </a:solidFill>
              <a:latin typeface="Calibri" pitchFamily="34"/>
            </a:endParaRPr>
          </a:p>
          <a:p>
            <a:pPr marL="1828800" lvl="4" indent="0">
              <a:lnSpc>
                <a:spcPct val="50000"/>
              </a:lnSpc>
              <a:buNone/>
            </a:pPr>
            <a:r>
              <a:rPr lang="fr-FR" sz="3200">
                <a:solidFill>
                  <a:srgbClr val="4472C4"/>
                </a:solidFill>
                <a:latin typeface="Calibri" pitchFamily="34"/>
              </a:rPr>
              <a:t>Enjeu majeur!!!!!</a:t>
            </a:r>
          </a:p>
          <a:p>
            <a:pPr marL="1828800" lvl="4" indent="0">
              <a:lnSpc>
                <a:spcPct val="50000"/>
              </a:lnSpc>
              <a:buNone/>
            </a:pPr>
            <a:endParaRPr lang="fr-FR" sz="3200">
              <a:solidFill>
                <a:srgbClr val="4472C4"/>
              </a:solidFill>
              <a:latin typeface="Calibri" pitchFamily="34"/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3200">
              <a:solidFill>
                <a:srgbClr val="4472C4"/>
              </a:solidFill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3200">
              <a:solidFill>
                <a:srgbClr val="4472C4"/>
              </a:solidFill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800">
              <a:solidFill>
                <a:srgbClr val="4472C4"/>
              </a:solidFill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800">
              <a:solidFill>
                <a:srgbClr val="4472C4"/>
              </a:solidFill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800">
              <a:solidFill>
                <a:srgbClr val="4472C4"/>
              </a:solidFill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800">
              <a:solidFill>
                <a:srgbClr val="4472C4"/>
              </a:solidFill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800">
              <a:solidFill>
                <a:srgbClr val="4472C4"/>
              </a:solidFill>
            </a:endParaRPr>
          </a:p>
          <a:p>
            <a:pPr marL="1828800" lvl="4" indent="0">
              <a:lnSpc>
                <a:spcPct val="50000"/>
              </a:lnSpc>
              <a:buNone/>
            </a:pPr>
            <a:endParaRPr lang="fr-FR" sz="800">
              <a:solidFill>
                <a:srgbClr val="4472C4"/>
              </a:solidFill>
            </a:endParaRPr>
          </a:p>
          <a:p>
            <a:pPr lvl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</a:pPr>
            <a:endParaRPr lang="fr-FR" sz="600">
              <a:latin typeface="Calibri" pitchFamily="18"/>
            </a:endParaRPr>
          </a:p>
          <a:p>
            <a:pPr lvl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</a:pPr>
            <a:endParaRPr lang="fr-FR" sz="600">
              <a:latin typeface="Calibri" pitchFamily="18"/>
            </a:endParaRPr>
          </a:p>
          <a:p>
            <a:pPr marL="0" lvl="0" indent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600">
                <a:latin typeface="Calibri" pitchFamily="18"/>
              </a:rPr>
              <a:t>		</a:t>
            </a:r>
          </a:p>
        </p:txBody>
      </p:sp>
      <p:sp>
        <p:nvSpPr>
          <p:cNvPr id="4" name="Flèche : droite 3"/>
          <p:cNvSpPr/>
          <p:nvPr/>
        </p:nvSpPr>
        <p:spPr>
          <a:xfrm>
            <a:off x="1490042" y="5581442"/>
            <a:ext cx="978481" cy="484558"/>
          </a:xfrm>
          <a:custGeom>
            <a:avLst>
              <a:gd name="f0" fmla="val 1625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*/ f5 1 21600"/>
              <a:gd name="f12" fmla="*/ f6 1 21600"/>
              <a:gd name="f13" fmla="+- f8 0 f7"/>
              <a:gd name="f14" fmla="pin 0 f0 21600"/>
              <a:gd name="f15" fmla="pin 0 f1 10800"/>
              <a:gd name="f16" fmla="*/ f10 f2 1"/>
              <a:gd name="f17" fmla="val f14"/>
              <a:gd name="f18" fmla="val f15"/>
              <a:gd name="f19" fmla="*/ f13 1 21600"/>
              <a:gd name="f20" fmla="*/ f14 f11 1"/>
              <a:gd name="f21" fmla="*/ f15 f12 1"/>
              <a:gd name="f22" fmla="*/ f16 1 f4"/>
              <a:gd name="f23" fmla="+- 21600 0 f18"/>
              <a:gd name="f24" fmla="+- 21600 0 f17"/>
              <a:gd name="f25" fmla="*/ 0 f19 1"/>
              <a:gd name="f26" fmla="*/ 21600 f19 1"/>
              <a:gd name="f27" fmla="*/ f18 f12 1"/>
              <a:gd name="f28" fmla="*/ f17 f11 1"/>
              <a:gd name="f29" fmla="+- f22 0 f3"/>
              <a:gd name="f30" fmla="*/ f24 f18 1"/>
              <a:gd name="f31" fmla="*/ f25 1 f19"/>
              <a:gd name="f32" fmla="*/ f26 1 f19"/>
              <a:gd name="f33" fmla="*/ f23 f12 1"/>
              <a:gd name="f34" fmla="*/ f30 1 10800"/>
              <a:gd name="f35" fmla="*/ f31 f11 1"/>
              <a:gd name="f36" fmla="*/ f31 f12 1"/>
              <a:gd name="f37" fmla="*/ f32 f12 1"/>
              <a:gd name="f38" fmla="+- f17 f34 0"/>
              <a:gd name="f39" fmla="*/ f38 f11 1"/>
            </a:gdLst>
            <a:ahLst>
              <a:ahXY gdRefX="f0" minX="f7" maxX="f8" gdRefY="f1" minY="f7" maxY="f9">
                <a:pos x="f20" y="f21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8" y="f36"/>
              </a:cxn>
              <a:cxn ang="f29">
                <a:pos x="f28" y="f37"/>
              </a:cxn>
            </a:cxnLst>
            <a:rect l="f35" t="f27" r="f39" b="f33"/>
            <a:pathLst>
              <a:path w="21600" h="21600">
                <a:moveTo>
                  <a:pt x="f7" y="f18"/>
                </a:moveTo>
                <a:lnTo>
                  <a:pt x="f17" y="f18"/>
                </a:lnTo>
                <a:lnTo>
                  <a:pt x="f17" y="f7"/>
                </a:lnTo>
                <a:lnTo>
                  <a:pt x="f8" y="f9"/>
                </a:lnTo>
                <a:lnTo>
                  <a:pt x="f17" y="f8"/>
                </a:lnTo>
                <a:lnTo>
                  <a:pt x="f17" y="f23"/>
                </a:lnTo>
                <a:lnTo>
                  <a:pt x="f7" y="f23"/>
                </a:lnTo>
                <a:close/>
              </a:path>
            </a:pathLst>
          </a:custGeom>
          <a:solidFill>
            <a:srgbClr val="4472C4"/>
          </a:solidFill>
          <a:ln w="12600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Qu’est ce que la cataracte chez l’enfant?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7F7F7F"/>
                </a:solidFill>
                <a:latin typeface="Calibri" pitchFamily="18"/>
              </a:rPr>
              <a:t>Risque majeur: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7F7F7F"/>
                </a:solidFill>
                <a:latin typeface="Calibri" pitchFamily="18"/>
              </a:rPr>
              <a:t>L’amblyopie </a:t>
            </a:r>
            <a:r>
              <a:rPr lang="fr-FR" sz="2800">
                <a:solidFill>
                  <a:srgbClr val="7F7F7F"/>
                </a:solidFill>
                <a:latin typeface="Calibri" pitchFamily="18"/>
              </a:rPr>
              <a:t>est un processus cérébral qui supprime l’image de l’œil malade. Le cerveau analyse l’image anormale et supprime tout ce qui vient de cet œil.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Irréversible après 8 ans.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71836" y="3318842"/>
            <a:ext cx="4854238" cy="344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Pronostic visuel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Le pronostic visuel de l’enfant atteint de cataracte dépend de   plusieurs critères: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Age de l’enfant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Atteinte uni ou bilatérale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Anomalies oculaires associées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Délai de prise en charge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Prise en charge de la cataracte congénitale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Bilan étiologique et traitement de l’amblyopie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Traitement chirurgical pour les cataractes obturantes et lorsque la rééducation n’est pas satisfaisante.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>
              <a:solidFill>
                <a:srgbClr val="44546A"/>
              </a:solidFill>
              <a:latin typeface="Calibri" pitchFamily="18"/>
            </a:endParaRP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 sz="2800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Traitement chirurgical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7F7F7F"/>
                </a:solidFill>
                <a:latin typeface="Calibri" pitchFamily="18"/>
              </a:rPr>
              <a:t>Préopératoire:</a:t>
            </a:r>
            <a:r>
              <a:rPr lang="fr-FR">
                <a:solidFill>
                  <a:srgbClr val="7F7F7F"/>
                </a:solidFill>
                <a:latin typeface="Calibri" pitchFamily="18"/>
              </a:rPr>
              <a:t> 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Calcul de la puissance de l’implant à l’aide d’un échographe par le chirurgien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 u="sng">
                <a:solidFill>
                  <a:srgbClr val="7F7F7F"/>
                </a:solidFill>
                <a:latin typeface="Calibri" pitchFamily="18"/>
              </a:rPr>
              <a:t>Prise en charge de l’enfant dans le service de soins</a:t>
            </a:r>
            <a:r>
              <a:rPr lang="fr-FR">
                <a:solidFill>
                  <a:srgbClr val="7F7F7F"/>
                </a:solidFill>
                <a:latin typeface="Calibri" pitchFamily="18"/>
              </a:rPr>
              <a:t>: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 s’assurer qu’il n’y pas de contre indication à la chirurgie   (symptômes de la conjonctivite)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 sz="2800">
              <a:latin typeface="Calibri" pitchFamily="18"/>
            </a:endParaRP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 sz="2800">
              <a:latin typeface="Calibri" pitchFamily="18"/>
            </a:endParaRP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 sz="2800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34"/>
              </a:rPr>
              <a:t>Traitement chirurgical</a:t>
            </a:r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b="1">
                <a:solidFill>
                  <a:srgbClr val="44546A"/>
                </a:solidFill>
                <a:latin typeface="Calibri"/>
              </a:rPr>
              <a:t>Préparation de l’œil</a:t>
            </a:r>
            <a:r>
              <a:rPr lang="fr-FR">
                <a:solidFill>
                  <a:srgbClr val="44546A"/>
                </a:solidFill>
                <a:latin typeface="Calibri"/>
              </a:rPr>
              <a:t>:</a:t>
            </a:r>
          </a:p>
          <a:p>
            <a:pPr lvl="0"/>
            <a:r>
              <a:rPr lang="fr-FR">
                <a:solidFill>
                  <a:srgbClr val="44546A"/>
                </a:solidFill>
                <a:latin typeface="Calibri"/>
              </a:rPr>
              <a:t>Mydriase par instillation de collyres par l’infirmière:</a:t>
            </a:r>
          </a:p>
          <a:p>
            <a:pPr lvl="0"/>
            <a:r>
              <a:rPr lang="fr-FR">
                <a:solidFill>
                  <a:srgbClr val="44546A"/>
                </a:solidFill>
                <a:latin typeface="Calibri"/>
              </a:rPr>
              <a:t>Mydriaticum*, Néosynephrine* et +/- Atropine*(compression du point lacrymal afin d’éviter le passage systémique: risque de bronchospasme) dont la concentration est adaptée à l’enfant.</a:t>
            </a:r>
          </a:p>
          <a:p>
            <a:pPr lvl="0"/>
            <a:r>
              <a:rPr lang="fr-FR">
                <a:solidFill>
                  <a:srgbClr val="44546A"/>
                </a:solidFill>
                <a:latin typeface="Calibri"/>
              </a:rPr>
              <a:t>Intérêt: faciliter l’accès chirurgical à la capsule du cristallin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/>
          <a:lstStyle/>
          <a:p>
            <a:endParaRPr lang="fr-FR"/>
          </a:p>
        </p:txBody>
      </p:sp>
      <p:pic>
        <p:nvPicPr>
          <p:cNvPr id="4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145" y="681118"/>
            <a:ext cx="4524378" cy="2544958"/>
          </a:xfrm>
        </p:spPr>
      </p:pic>
      <p:pic>
        <p:nvPicPr>
          <p:cNvPr id="5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5636407" y="422525"/>
            <a:ext cx="5396084" cy="303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2938360" y="3630241"/>
            <a:ext cx="5396084" cy="3035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Traitement chirurgical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4546A"/>
                </a:solidFill>
                <a:latin typeface="Calibri" pitchFamily="18"/>
              </a:rPr>
              <a:t>Au bloc opératoire</a:t>
            </a:r>
            <a:r>
              <a:rPr lang="fr-FR">
                <a:solidFill>
                  <a:srgbClr val="44546A"/>
                </a:solidFill>
                <a:latin typeface="Calibri" pitchFamily="18"/>
              </a:rPr>
              <a:t>: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Préparation du matériel spécifique:</a:t>
            </a:r>
          </a:p>
          <a:p>
            <a:pPr marL="0" lvl="0" indent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microscope, phacoemulsifacateur, echographe, matériel stérile et </a:t>
            </a:r>
            <a:r>
              <a:rPr lang="fr-FR" u="sng">
                <a:solidFill>
                  <a:srgbClr val="44546A"/>
                </a:solidFill>
                <a:latin typeface="Calibri" pitchFamily="18"/>
              </a:rPr>
              <a:t>implant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Anesthésie générale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Installation de l’enfant( fixation de la tête)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Vérification de la mydriase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endParaRPr lang="fr-FR" sz="2600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Traitement chirurgical</a:t>
            </a:r>
          </a:p>
        </p:txBody>
      </p:sp>
      <p:pic>
        <p:nvPicPr>
          <p:cNvPr id="3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938037" y="1690561"/>
            <a:ext cx="4946410" cy="278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6384148" y="3296356"/>
            <a:ext cx="5182224" cy="29149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contenu 16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u="sng">
                <a:solidFill>
                  <a:srgbClr val="4472C4"/>
                </a:solidFill>
                <a:latin typeface="Calibri" pitchFamily="18"/>
              </a:rPr>
              <a:t>Traitement chirurgical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7F7F7F"/>
                </a:solidFill>
                <a:latin typeface="Calibri" pitchFamily="18"/>
              </a:rPr>
              <a:t>Temps opératoires</a:t>
            </a:r>
            <a:r>
              <a:rPr lang="fr-FR" sz="2800">
                <a:solidFill>
                  <a:srgbClr val="7F7F7F"/>
                </a:solidFill>
                <a:latin typeface="Calibri" pitchFamily="18"/>
              </a:rPr>
              <a:t>: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Désinfection (limiter le risque infectieux)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Mise en place du champ opératoire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Incision sclérocornéenne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Capsulorexhis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Aspiration du cristallin 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Vitrectomie antérieure 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Mise en place de l’implant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Suture</a:t>
            </a:r>
          </a:p>
          <a:p>
            <a:pPr lvl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sz="2800">
                <a:solidFill>
                  <a:srgbClr val="7F7F7F"/>
                </a:solidFill>
                <a:latin typeface="Calibri" pitchFamily="18"/>
              </a:rPr>
              <a:t>Pansement occlusif à type de coque transparente 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 sz="2800">
              <a:latin typeface="Calibri" pitchFamily="18"/>
            </a:endParaRPr>
          </a:p>
        </p:txBody>
      </p:sp>
      <p:pic>
        <p:nvPicPr>
          <p:cNvPr id="4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6603980" y="2641564"/>
            <a:ext cx="4296701" cy="2416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effectLst>
            <a:outerShdw dist="28081" dir="5400000" algn="tl">
              <a:srgbClr val="000000">
                <a:alpha val="32000"/>
              </a:srgbClr>
            </a:outerShdw>
          </a:effectLst>
        </p:spPr>
        <p:txBody>
          <a:bodyPr/>
          <a:lstStyle/>
          <a:p>
            <a:pPr lvl="0"/>
            <a:r>
              <a:rPr lang="fr-FR" sz="4400" b="1">
                <a:solidFill>
                  <a:srgbClr val="4472C4"/>
                </a:solidFill>
              </a:rPr>
              <a:t>La chirurgie de la cataracte congénitale</a:t>
            </a:r>
            <a:br>
              <a:rPr lang="fr-FR" sz="4400" b="1">
                <a:solidFill>
                  <a:srgbClr val="4472C4"/>
                </a:solidFill>
              </a:rPr>
            </a:br>
            <a:endParaRPr lang="fr-FR" sz="4400" b="1">
              <a:solidFill>
                <a:srgbClr val="4472C4"/>
              </a:solidFill>
            </a:endParaRP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fr-FR">
                <a:solidFill>
                  <a:srgbClr val="4472C4"/>
                </a:solidFill>
              </a:rPr>
              <a:t>CHU DE RENNES</a:t>
            </a:r>
          </a:p>
          <a:p>
            <a:pPr lvl="0">
              <a:lnSpc>
                <a:spcPct val="80000"/>
              </a:lnSpc>
            </a:pPr>
            <a:r>
              <a:rPr lang="fr-FR">
                <a:solidFill>
                  <a:srgbClr val="4472C4"/>
                </a:solidFill>
              </a:rPr>
              <a:t>Hopital sud</a:t>
            </a:r>
          </a:p>
          <a:p>
            <a:pPr lvl="0">
              <a:lnSpc>
                <a:spcPct val="80000"/>
              </a:lnSpc>
            </a:pPr>
            <a:endParaRPr lang="fr-FR"/>
          </a:p>
        </p:txBody>
      </p:sp>
      <p:pic>
        <p:nvPicPr>
          <p:cNvPr id="4" name="Picture 2" descr="logo CHU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681" y="39236"/>
            <a:ext cx="1607039" cy="198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Traitement chirurgical</a:t>
            </a:r>
          </a:p>
        </p:txBody>
      </p:sp>
      <p:pic>
        <p:nvPicPr>
          <p:cNvPr id="3" name="Picture 2" descr="Résultat de recherche d'images pour &quot;phacoémulsification&quot;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40974" y="1452670"/>
            <a:ext cx="3997802" cy="223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Résultat de recherche d'images pour &quot;rexhis capsule antérieure&quot;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40526" y="1478840"/>
            <a:ext cx="3236162" cy="2424001"/>
          </a:xfrm>
        </p:spPr>
      </p:pic>
      <p:pic>
        <p:nvPicPr>
          <p:cNvPr id="5" name="Picture 6" descr="Résultat de recherche d'images pour &quot;mise en place de l'implant cristalinien&quot;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91469" y="3592641"/>
            <a:ext cx="4199464" cy="3149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713881" y="500039"/>
            <a:ext cx="10515600" cy="1325523"/>
          </a:xfrm>
        </p:spPr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Le suivi post-opératoire 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>
                <a:latin typeface="Calibri" pitchFamily="18"/>
              </a:rPr>
              <a:t> </a:t>
            </a:r>
            <a:r>
              <a:rPr lang="fr-FR">
                <a:solidFill>
                  <a:srgbClr val="44546A"/>
                </a:solidFill>
                <a:latin typeface="Calibri" pitchFamily="18"/>
              </a:rPr>
              <a:t>Si l’implantation n’est pas possible, la correction de l’absence de cristallin se fait par des lunettes ou des lentilles.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4546A"/>
                </a:solidFill>
                <a:latin typeface="Calibri" pitchFamily="18"/>
              </a:rPr>
              <a:t>Complications: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4546A"/>
                </a:solidFill>
                <a:latin typeface="Calibri" pitchFamily="18"/>
              </a:rPr>
              <a:t>	</a:t>
            </a:r>
            <a:r>
              <a:rPr lang="fr-FR">
                <a:solidFill>
                  <a:srgbClr val="44546A"/>
                </a:solidFill>
                <a:latin typeface="Calibri" pitchFamily="18"/>
              </a:rPr>
              <a:t>- Infection traitée par collyres en prévention (injection    	ATB en fin d’intervention)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44546A"/>
                </a:solidFill>
                <a:latin typeface="Calibri" pitchFamily="18"/>
              </a:rPr>
              <a:t>	</a:t>
            </a:r>
            <a:r>
              <a:rPr lang="fr-FR">
                <a:solidFill>
                  <a:srgbClr val="44546A"/>
                </a:solidFill>
                <a:latin typeface="Calibri" pitchFamily="18"/>
              </a:rPr>
              <a:t>- Inflammation locale traitée par collyres (sterdex*…)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Implant non adapté traité par correction optique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Cataracte secondaire (opacification capsule postérieure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Glaucome induit par la chirurgie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44546A"/>
                </a:solidFill>
                <a:latin typeface="Calibri" pitchFamily="18"/>
              </a:rPr>
              <a:t>	- Décollement de rétine		</a:t>
            </a:r>
          </a:p>
          <a:p>
            <a:pPr marL="0" lvl="0" indent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>
              <a:solidFill>
                <a:srgbClr val="44546A"/>
              </a:solidFill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b="1" u="sng">
                <a:solidFill>
                  <a:srgbClr val="4472C4"/>
                </a:solidFill>
              </a:rPr>
              <a:t>La surveillance </a:t>
            </a:r>
            <a:r>
              <a:rPr lang="fr-FR" sz="4800" u="sng">
                <a:solidFill>
                  <a:srgbClr val="4472C4"/>
                </a:solidFill>
                <a:latin typeface="Calibri" pitchFamily="34"/>
              </a:rPr>
              <a:t>post-opératoire</a:t>
            </a:r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1"/>
          </p:nvPr>
        </p:nvSpPr>
        <p:spPr>
          <a:xfrm>
            <a:off x="722366" y="1457763"/>
            <a:ext cx="10972443" cy="4525923"/>
          </a:xfrm>
        </p:spPr>
        <p:txBody>
          <a:bodyPr/>
          <a:lstStyle/>
          <a:p>
            <a:pPr lvl="0"/>
            <a:r>
              <a:rPr lang="fr-FR" u="sng">
                <a:solidFill>
                  <a:srgbClr val="44546A"/>
                </a:solidFill>
                <a:latin typeface="Calibri"/>
              </a:rPr>
              <a:t>J1</a:t>
            </a:r>
            <a:r>
              <a:rPr lang="fr-FR">
                <a:solidFill>
                  <a:srgbClr val="44546A"/>
                </a:solidFill>
                <a:latin typeface="Calibri"/>
              </a:rPr>
              <a:t>: la douleur peut être un signe de tension oculaire, d’ulcère de cornée. Cela necessite un examen medical.</a:t>
            </a:r>
          </a:p>
          <a:p>
            <a:pPr lvl="0"/>
            <a:r>
              <a:rPr lang="fr-FR">
                <a:solidFill>
                  <a:srgbClr val="44546A"/>
                </a:solidFill>
                <a:latin typeface="Calibri"/>
              </a:rPr>
              <a:t>Contrôle médicale: J1 et J7 puis pour détecter l’apparition de complication.</a:t>
            </a:r>
          </a:p>
          <a:p>
            <a:pPr lvl="0"/>
            <a:r>
              <a:rPr lang="fr-FR">
                <a:solidFill>
                  <a:srgbClr val="44546A"/>
                </a:solidFill>
                <a:latin typeface="Calibri"/>
              </a:rPr>
              <a:t>J30:  ablation des fils non résorbables, fond oeil</a:t>
            </a:r>
          </a:p>
          <a:p>
            <a:pPr lvl="2"/>
            <a:endParaRPr lang="fr-FR">
              <a:solidFill>
                <a:srgbClr val="44546A"/>
              </a:solidFill>
              <a:latin typeface="Calibri"/>
            </a:endParaRPr>
          </a:p>
          <a:p>
            <a:pPr lvl="0"/>
            <a:endParaRPr lang="fr-FR">
              <a:solidFill>
                <a:srgbClr val="44546A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effectLst>
            <a:outerShdw dist="32901" dir="3180555" algn="tl">
              <a:srgbClr val="000000">
                <a:alpha val="30000"/>
              </a:srgbClr>
            </a:outerShdw>
          </a:effectLst>
        </p:spPr>
        <p:txBody>
          <a:bodyPr anchorCtr="1"/>
          <a:lstStyle/>
          <a:p>
            <a:pPr lvl="0" algn="ctr"/>
            <a:r>
              <a:rPr lang="fr-FR"/>
              <a:t>	</a:t>
            </a:r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Conclusion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44546A"/>
                </a:solidFill>
                <a:latin typeface="Calibri" pitchFamily="18"/>
              </a:rPr>
              <a:t>Chez le nouveau-né, toute anomalie cristallinienne doit conduire à réaliser une consultation spécifique en ophtalmologie pédiatrique.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44546A"/>
                </a:solidFill>
                <a:latin typeface="Calibri" pitchFamily="18"/>
              </a:rPr>
              <a:t>La prise en charge de l’enfant est donc spécifique en lien avec les modifications anatomiques dûes à la croissance oculaire. L’amblyopie nécessite une surveillance à vie, possible grâce aux consultations  régulières.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endParaRPr lang="fr-FR" sz="2800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 noGrp="1"/>
          </p:cNvSpPr>
          <p:nvPr>
            <p:ph idx="1"/>
          </p:nvPr>
        </p:nvSpPr>
        <p:spPr>
          <a:xfrm>
            <a:off x="1881003" y="428762"/>
            <a:ext cx="8229600" cy="4150443"/>
          </a:xfrm>
        </p:spPr>
        <p:txBody>
          <a:bodyPr lIns="91440" tIns="45720" rIns="91440" bIns="45720" anchorCtr="1"/>
          <a:lstStyle/>
          <a:p>
            <a:pPr marL="0" lvl="0" indent="0" algn="ctr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fr-FR" sz="4000">
              <a:latin typeface="Calibri" pitchFamily="18"/>
            </a:endParaRPr>
          </a:p>
          <a:p>
            <a:pPr marL="0" lvl="0" indent="0" algn="ctr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5400" b="1">
                <a:solidFill>
                  <a:srgbClr val="7F7F7F"/>
                </a:solidFill>
                <a:latin typeface="Berlin Sans FB Demi" pitchFamily="34"/>
              </a:rPr>
              <a:t>Nous vous remercions</a:t>
            </a:r>
          </a:p>
          <a:p>
            <a:pPr marL="0" lvl="0" indent="0" algn="ctr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5400" b="1">
                <a:solidFill>
                  <a:srgbClr val="7F7F7F"/>
                </a:solidFill>
                <a:latin typeface="Berlin Sans FB Demi" pitchFamily="34"/>
              </a:rPr>
              <a:t> pour votre attention</a:t>
            </a:r>
          </a:p>
          <a:p>
            <a:pPr marL="0" lvl="0" indent="0" algn="ctr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7F7F7F"/>
                </a:solidFill>
                <a:latin typeface="Calibri" pitchFamily="18"/>
              </a:rPr>
              <a:t>Philippe Ramel, IBODE Bloc pédiatrique</a:t>
            </a:r>
          </a:p>
          <a:p>
            <a:pPr marL="0" lvl="0" indent="0" algn="ctr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7F7F7F"/>
                </a:solidFill>
                <a:latin typeface="Calibri" pitchFamily="18"/>
              </a:rPr>
              <a:t>Nathalie Bréhé, IBODE Bloc pédiatrique</a:t>
            </a:r>
          </a:p>
          <a:p>
            <a:pPr marL="0" lvl="0" indent="0" algn="ctr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7F7F7F"/>
                </a:solidFill>
                <a:latin typeface="Calibri" pitchFamily="18"/>
              </a:rPr>
              <a:t>Delphine Le Dréau, Cadre de santé</a:t>
            </a:r>
          </a:p>
          <a:p>
            <a:pPr marL="0" lvl="0" indent="0" algn="ctr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7F7F7F"/>
                </a:solidFill>
                <a:latin typeface="Calibri" pitchFamily="18"/>
              </a:rPr>
              <a:t>Docteur Clémence Le Pape, Chirurgien ophtalmo</a:t>
            </a:r>
          </a:p>
        </p:txBody>
      </p:sp>
      <p:pic>
        <p:nvPicPr>
          <p:cNvPr id="3" name="Picture 4" descr="logo CHU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81637" y="4786198"/>
            <a:ext cx="1201677" cy="148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928436" y="297362"/>
            <a:ext cx="10515600" cy="1325523"/>
          </a:xfrm>
        </p:spPr>
        <p:txBody>
          <a:bodyPr anchorCtr="1"/>
          <a:lstStyle/>
          <a:p>
            <a:pPr lvl="0" algn="ctr"/>
            <a:r>
              <a:rPr lang="fr-FR" sz="4800" b="1" u="sng">
                <a:solidFill>
                  <a:srgbClr val="4472C4"/>
                </a:solidFill>
              </a:rPr>
              <a:t> L’activité chirurgicale en ophtalmologie</a:t>
            </a:r>
            <a:r>
              <a:rPr lang="fr-FR" sz="4000" b="1" u="sng"/>
              <a:t/>
            </a:r>
            <a:br>
              <a:rPr lang="fr-FR" sz="4000" b="1" u="sng"/>
            </a:br>
            <a:endParaRPr lang="fr-FR" sz="4000" b="1" u="sng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532159"/>
            <a:ext cx="10515600" cy="4351318"/>
          </a:xfrm>
          <a:solidFill>
            <a:srgbClr val="FFFFFF"/>
          </a:solidFill>
        </p:spPr>
        <p:txBody>
          <a:bodyPr lIns="91440" tIns="45720" rIns="91440" bIns="45720"/>
          <a:lstStyle/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½ vacation par semaine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 u="sng">
                <a:solidFill>
                  <a:srgbClr val="7F7F7F"/>
                </a:solidFill>
                <a:latin typeface="Calibri" pitchFamily="18"/>
              </a:rPr>
              <a:t>Chirurgie simple</a:t>
            </a:r>
            <a:r>
              <a:rPr lang="fr-FR">
                <a:solidFill>
                  <a:srgbClr val="7F7F7F"/>
                </a:solidFill>
                <a:latin typeface="Calibri" pitchFamily="18"/>
              </a:rPr>
              <a:t> : Sondage des voies lacrymales, chalazion, examen sous AG,...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 u="sng">
                <a:solidFill>
                  <a:srgbClr val="7F7F7F"/>
                </a:solidFill>
                <a:latin typeface="Calibri" pitchFamily="18"/>
              </a:rPr>
              <a:t>Chirurgie plus complexe</a:t>
            </a:r>
            <a:r>
              <a:rPr lang="fr-FR">
                <a:solidFill>
                  <a:srgbClr val="7F7F7F"/>
                </a:solidFill>
                <a:latin typeface="Calibri" pitchFamily="18"/>
              </a:rPr>
              <a:t> : Ptosis, tumeur orbitaire (dermoide, hémangiome...), strabisme, et chirurgie de la cataracte congénitale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Essentiellement activité en ambulatoire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>
              <a:solidFill>
                <a:srgbClr val="7F7F7F"/>
              </a:solidFill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34"/>
              </a:rPr>
              <a:t>Schéma de l’oeil</a:t>
            </a:r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838084" y="1825563"/>
            <a:ext cx="10515600" cy="4351318"/>
          </a:xfrm>
        </p:spPr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47773" y="1664381"/>
            <a:ext cx="6896450" cy="440712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Qu’est ce que la cataracte chez l’enfant?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699836" y="1817644"/>
            <a:ext cx="10653838" cy="4359603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7F7F7F"/>
                </a:solidFill>
                <a:latin typeface="Calibri" pitchFamily="18"/>
              </a:rPr>
              <a:t>Définition</a:t>
            </a:r>
            <a:r>
              <a:rPr lang="fr-FR">
                <a:solidFill>
                  <a:srgbClr val="7F7F7F"/>
                </a:solidFill>
                <a:latin typeface="Calibri" pitchFamily="18"/>
              </a:rPr>
              <a:t>: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Perte de transparence du cristallin qui est essentiel à la transmission de l’information visuelle sur la rétine. Cette opacification est liée à une destruction protéique.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Elle touche environ 3 nouveau-nés/ 10 000 naissances.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Il n’existe pas de prédominance de sexe ni de côté.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>
                <a:solidFill>
                  <a:srgbClr val="4472C4"/>
                </a:solidFill>
                <a:latin typeface="Calibri" pitchFamily="18"/>
              </a:rPr>
              <a:t>Cataracte congénitale</a:t>
            </a:r>
          </a:p>
        </p:txBody>
      </p:sp>
      <p:pic>
        <p:nvPicPr>
          <p:cNvPr id="3" name="Picture 2" descr="Related image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54355" y="1722958"/>
            <a:ext cx="6570000" cy="4479481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Qu’est ce que la cataracte chez l’enfant?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699836" y="1817644"/>
            <a:ext cx="10653838" cy="4359603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7F7F7F"/>
                </a:solidFill>
                <a:latin typeface="Calibri" pitchFamily="18"/>
              </a:rPr>
              <a:t>Etiologie</a:t>
            </a:r>
            <a:r>
              <a:rPr lang="fr-FR">
                <a:solidFill>
                  <a:srgbClr val="7F7F7F"/>
                </a:solidFill>
                <a:latin typeface="Calibri" pitchFamily="18"/>
              </a:rPr>
              <a:t>: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Dans 25% des cas: causes génétiques(mutation)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Dans 25% des cas: infection de la mère pendant la grossesse(ex: rubéole, toxoplasmose)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Dans 50% des cas: origine inconnue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endParaRPr lang="fr-FR">
              <a:solidFill>
                <a:srgbClr val="7F7F7F"/>
              </a:solidFill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Qu’est ce que la cataracte chez l’enfant?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Différentes formes cliniques : unilatérale, bilatérale, partielle ou totale…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Isolée ou associée à de nombreuses pathologies, anomalies oculaires ou syndromes polymalformatifs (anomalies: squelettiques, dermatologiques, neurologiques…)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             </a:t>
            </a:r>
          </a:p>
          <a:p>
            <a:pPr lvl="0" hangingPunct="1">
              <a:spcBef>
                <a:spcPts val="1000"/>
              </a:spcBef>
              <a:spcAft>
                <a:spcPts val="0"/>
              </a:spcAft>
            </a:pPr>
            <a:endParaRPr lang="fr-FR" sz="2800">
              <a:latin typeface="Calibri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fr-FR" sz="4800" u="sng">
                <a:solidFill>
                  <a:srgbClr val="4472C4"/>
                </a:solidFill>
                <a:latin typeface="Calibri" pitchFamily="18"/>
              </a:rPr>
              <a:t>Qu’est ce que la cataracte chez l’enfant?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084" y="1825563"/>
            <a:ext cx="10515600" cy="4351318"/>
          </a:xfrm>
        </p:spPr>
        <p:txBody>
          <a:bodyPr lIns="91440" tIns="45720" rIns="91440" bIns="45720"/>
          <a:lstStyle/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1">
                <a:solidFill>
                  <a:srgbClr val="7F7F7F"/>
                </a:solidFill>
                <a:latin typeface="Calibri" pitchFamily="18"/>
              </a:rPr>
              <a:t>Symptômes: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L’observation des troubles du comportement visuel par les parents: - signe de l’éventail (doigts écartés devant CV)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                - signe digito-oculaire de Franseschetti (création d’une sensation visuelle en appuyant fortement sur les globes oculaires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                - strabisme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                - nystagmus (mouvement saccadé du globe oculaire)</a:t>
            </a:r>
          </a:p>
          <a:p>
            <a:pPr marL="0" lvl="0" indent="0" hangingPunct="1"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7F7F7F"/>
                </a:solidFill>
                <a:latin typeface="Calibri" pitchFamily="18"/>
              </a:rPr>
              <a:t>                - aspect pupillaire blanc: leucocorie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752</Words>
  <Application>Microsoft Office PowerPoint</Application>
  <PresentationFormat>Affichage à l'écran (4:3)</PresentationFormat>
  <Paragraphs>147</Paragraphs>
  <Slides>24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La chirurgie de la cataracte congénitale </vt:lpstr>
      <vt:lpstr> L’activité chirurgicale en ophtalmologie </vt:lpstr>
      <vt:lpstr>Schéma de l’oeil</vt:lpstr>
      <vt:lpstr>Qu’est ce que la cataracte chez l’enfant?</vt:lpstr>
      <vt:lpstr>Cataracte congénitale</vt:lpstr>
      <vt:lpstr>Qu’est ce que la cataracte chez l’enfant?</vt:lpstr>
      <vt:lpstr>Qu’est ce que la cataracte chez l’enfant?</vt:lpstr>
      <vt:lpstr>Qu’est ce que la cataracte chez l’enfant?</vt:lpstr>
      <vt:lpstr>Qu’est ce que la cataracte chez l’enfant?</vt:lpstr>
      <vt:lpstr>Qu’est ce que la cataracte chez l’enfant?</vt:lpstr>
      <vt:lpstr>Pronostic visuel</vt:lpstr>
      <vt:lpstr>Prise en charge de la cataracte congénitale</vt:lpstr>
      <vt:lpstr>Traitement chirurgical</vt:lpstr>
      <vt:lpstr>Traitement chirurgical</vt:lpstr>
      <vt:lpstr>Présentation PowerPoint</vt:lpstr>
      <vt:lpstr>Traitement chirurgical</vt:lpstr>
      <vt:lpstr>Traitement chirurgical</vt:lpstr>
      <vt:lpstr>Traitement chirurgical</vt:lpstr>
      <vt:lpstr>Traitement chirurgical</vt:lpstr>
      <vt:lpstr>Le suivi post-opératoire </vt:lpstr>
      <vt:lpstr>La surveillance post-opératoire</vt:lpstr>
      <vt:lpstr> Conclusion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chirurgie de la cataracte</dc:title>
  <dc:creator>Stephane BREHE</dc:creator>
  <cp:lastModifiedBy>Alexis ARNAUD</cp:lastModifiedBy>
  <cp:revision>13</cp:revision>
  <cp:lastPrinted>2019-10-08T18:39:27Z</cp:lastPrinted>
  <dcterms:created xsi:type="dcterms:W3CDTF">2019-09-24T17:20:14Z</dcterms:created>
  <dcterms:modified xsi:type="dcterms:W3CDTF">2020-03-12T14:17:26Z</dcterms:modified>
</cp:coreProperties>
</file>