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46" r:id="rId2"/>
  </p:sldMasterIdLst>
  <p:notesMasterIdLst>
    <p:notesMasterId r:id="rId41"/>
  </p:notesMasterIdLst>
  <p:sldIdLst>
    <p:sldId id="256" r:id="rId3"/>
    <p:sldId id="257" r:id="rId4"/>
    <p:sldId id="262" r:id="rId5"/>
    <p:sldId id="327" r:id="rId6"/>
    <p:sldId id="357" r:id="rId7"/>
    <p:sldId id="363" r:id="rId8"/>
    <p:sldId id="361" r:id="rId9"/>
    <p:sldId id="337" r:id="rId10"/>
    <p:sldId id="294" r:id="rId11"/>
    <p:sldId id="334" r:id="rId12"/>
    <p:sldId id="339" r:id="rId13"/>
    <p:sldId id="362" r:id="rId14"/>
    <p:sldId id="340" r:id="rId15"/>
    <p:sldId id="258" r:id="rId16"/>
    <p:sldId id="259" r:id="rId17"/>
    <p:sldId id="328" r:id="rId18"/>
    <p:sldId id="329" r:id="rId19"/>
    <p:sldId id="330" r:id="rId20"/>
    <p:sldId id="335" r:id="rId21"/>
    <p:sldId id="348" r:id="rId22"/>
    <p:sldId id="263" r:id="rId23"/>
    <p:sldId id="331" r:id="rId24"/>
    <p:sldId id="271" r:id="rId25"/>
    <p:sldId id="342" r:id="rId26"/>
    <p:sldId id="332" r:id="rId27"/>
    <p:sldId id="336" r:id="rId28"/>
    <p:sldId id="265" r:id="rId29"/>
    <p:sldId id="350" r:id="rId30"/>
    <p:sldId id="264" r:id="rId31"/>
    <p:sldId id="346" r:id="rId32"/>
    <p:sldId id="293" r:id="rId33"/>
    <p:sldId id="308" r:id="rId34"/>
    <p:sldId id="351" r:id="rId35"/>
    <p:sldId id="319" r:id="rId36"/>
    <p:sldId id="352" r:id="rId37"/>
    <p:sldId id="353" r:id="rId38"/>
    <p:sldId id="320" r:id="rId39"/>
    <p:sldId id="355" r:id="rId40"/>
  </p:sldIdLst>
  <p:sldSz cx="9144000" cy="6858000" type="screen4x3"/>
  <p:notesSz cx="6784975" cy="985678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4">
          <p15:clr>
            <a:srgbClr val="A4A3A4"/>
          </p15:clr>
        </p15:guide>
        <p15:guide id="2" pos="21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87" autoAdjust="0"/>
    <p:restoredTop sz="73570" autoAdjust="0"/>
  </p:normalViewPr>
  <p:slideViewPr>
    <p:cSldViewPr>
      <p:cViewPr varScale="1">
        <p:scale>
          <a:sx n="59" d="100"/>
          <a:sy n="59" d="100"/>
        </p:scale>
        <p:origin x="1723"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2" d="100"/>
          <a:sy n="82" d="100"/>
        </p:scale>
        <p:origin x="-3642" y="-72"/>
      </p:cViewPr>
      <p:guideLst>
        <p:guide orient="horz" pos="3104"/>
        <p:guide pos="21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DFDACB-2772-419F-AF11-492315068678}" type="doc">
      <dgm:prSet loTypeId="urn:microsoft.com/office/officeart/2005/8/layout/lProcess2" loCatId="relationship" qsTypeId="urn:microsoft.com/office/officeart/2005/8/quickstyle/3d4" qsCatId="3D" csTypeId="urn:microsoft.com/office/officeart/2005/8/colors/accent3_1" csCatId="accent3" phldr="1"/>
      <dgm:spPr/>
      <dgm:t>
        <a:bodyPr/>
        <a:lstStyle/>
        <a:p>
          <a:endParaRPr lang="fr-FR"/>
        </a:p>
      </dgm:t>
    </dgm:pt>
    <dgm:pt modelId="{23219E19-3191-40B9-9805-94F56F196180}">
      <dgm:prSet custT="1"/>
      <dgm:spPr>
        <a:solidFill>
          <a:schemeClr val="bg1"/>
        </a:solidFill>
      </dgm:spPr>
      <dgm:t>
        <a:bodyPr/>
        <a:lstStyle/>
        <a:p>
          <a:pPr rtl="0"/>
          <a:r>
            <a:rPr lang="fr-FR" sz="3600" b="0" dirty="0" smtClean="0">
              <a:solidFill>
                <a:schemeClr val="accent1"/>
              </a:solidFill>
              <a:latin typeface="Aharoni" panose="02010803020104030203" pitchFamily="2" charset="-79"/>
              <a:cs typeface="Aharoni" panose="02010803020104030203" pitchFamily="2" charset="-79"/>
            </a:rPr>
            <a:t>Notre engagement se déroule autour de </a:t>
          </a:r>
          <a:r>
            <a:rPr lang="fr-FR" sz="6600" b="0" dirty="0" smtClean="0">
              <a:solidFill>
                <a:schemeClr val="accent1"/>
              </a:solidFill>
              <a:latin typeface="Aharoni" panose="02010803020104030203" pitchFamily="2" charset="-79"/>
              <a:cs typeface="Aharoni" panose="02010803020104030203" pitchFamily="2" charset="-79"/>
            </a:rPr>
            <a:t>4</a:t>
          </a:r>
          <a:r>
            <a:rPr lang="fr-FR" sz="3600" b="0" dirty="0" smtClean="0">
              <a:solidFill>
                <a:schemeClr val="accent1"/>
              </a:solidFill>
              <a:latin typeface="Aharoni" panose="02010803020104030203" pitchFamily="2" charset="-79"/>
              <a:cs typeface="Aharoni" panose="02010803020104030203" pitchFamily="2" charset="-79"/>
            </a:rPr>
            <a:t> </a:t>
          </a:r>
          <a:r>
            <a:rPr lang="fr-FR" sz="3600" b="0" dirty="0" smtClean="0">
              <a:solidFill>
                <a:schemeClr val="accent1"/>
              </a:solidFill>
              <a:latin typeface="Aharoni" panose="02010803020104030203" pitchFamily="2" charset="-79"/>
              <a:cs typeface="Aharoni" panose="02010803020104030203" pitchFamily="2" charset="-79"/>
            </a:rPr>
            <a:t>grands axes:</a:t>
          </a:r>
          <a:endParaRPr lang="fr-FR" sz="3600" b="0" dirty="0">
            <a:solidFill>
              <a:schemeClr val="accent1"/>
            </a:solidFill>
            <a:latin typeface="Aharoni" panose="02010803020104030203" pitchFamily="2" charset="-79"/>
            <a:cs typeface="Aharoni" panose="02010803020104030203" pitchFamily="2" charset="-79"/>
          </a:endParaRPr>
        </a:p>
      </dgm:t>
    </dgm:pt>
    <dgm:pt modelId="{EB112939-38B9-4C03-A3D0-E208D63CD06F}" type="parTrans" cxnId="{997565FA-B462-4466-B232-874CE687AAD7}">
      <dgm:prSet/>
      <dgm:spPr/>
      <dgm:t>
        <a:bodyPr/>
        <a:lstStyle/>
        <a:p>
          <a:endParaRPr lang="fr-FR"/>
        </a:p>
      </dgm:t>
    </dgm:pt>
    <dgm:pt modelId="{525A728B-3BE1-418F-82B0-0A9D8CD6E219}" type="sibTrans" cxnId="{997565FA-B462-4466-B232-874CE687AAD7}">
      <dgm:prSet/>
      <dgm:spPr/>
      <dgm:t>
        <a:bodyPr/>
        <a:lstStyle/>
        <a:p>
          <a:endParaRPr lang="fr-FR"/>
        </a:p>
      </dgm:t>
    </dgm:pt>
    <dgm:pt modelId="{7DD47A08-2536-433F-A290-B585959B3659}">
      <dgm:prSet custT="1"/>
      <dgm:spPr>
        <a:solidFill>
          <a:schemeClr val="accent3">
            <a:lumMod val="40000"/>
            <a:lumOff val="60000"/>
          </a:schemeClr>
        </a:solidFill>
      </dgm:spPr>
      <dgm:t>
        <a:bodyPr/>
        <a:lstStyle/>
        <a:p>
          <a:pPr rtl="0"/>
          <a:r>
            <a:rPr lang="fr-FR" sz="2000" b="1" dirty="0" smtClean="0"/>
            <a:t>- une initiative pour compenser l’empreinte carbone générée par l’hôpital</a:t>
          </a:r>
          <a:endParaRPr lang="fr-FR" sz="2000" dirty="0"/>
        </a:p>
      </dgm:t>
    </dgm:pt>
    <dgm:pt modelId="{F93D8F1F-4F76-473D-A26B-319335E52A37}" type="sibTrans" cxnId="{DDCF9512-E08D-4AA9-91FD-DE00B262CC6A}">
      <dgm:prSet/>
      <dgm:spPr/>
      <dgm:t>
        <a:bodyPr/>
        <a:lstStyle/>
        <a:p>
          <a:endParaRPr lang="fr-FR"/>
        </a:p>
      </dgm:t>
    </dgm:pt>
    <dgm:pt modelId="{15FA3B54-111B-41A0-860E-54C238B346EF}" type="parTrans" cxnId="{DDCF9512-E08D-4AA9-91FD-DE00B262CC6A}">
      <dgm:prSet/>
      <dgm:spPr/>
      <dgm:t>
        <a:bodyPr/>
        <a:lstStyle/>
        <a:p>
          <a:endParaRPr lang="fr-FR"/>
        </a:p>
      </dgm:t>
    </dgm:pt>
    <dgm:pt modelId="{DFBD7967-3869-4BE9-915D-A711E24BA011}">
      <dgm:prSet custT="1"/>
      <dgm:spPr>
        <a:solidFill>
          <a:schemeClr val="accent3">
            <a:lumMod val="40000"/>
            <a:lumOff val="60000"/>
          </a:schemeClr>
        </a:solidFill>
      </dgm:spPr>
      <dgm:t>
        <a:bodyPr/>
        <a:lstStyle/>
        <a:p>
          <a:pPr rtl="0"/>
          <a:r>
            <a:rPr lang="fr-FR" sz="2000" b="1" dirty="0" smtClean="0"/>
            <a:t>- la revalorisation ou le recyclage des déchets</a:t>
          </a:r>
          <a:endParaRPr lang="fr-FR" sz="2000" dirty="0"/>
        </a:p>
      </dgm:t>
    </dgm:pt>
    <dgm:pt modelId="{EDC2859A-D4E4-47EA-AC63-0C4E3D4D9034}" type="sibTrans" cxnId="{3EEC7123-1A8D-49C8-940F-987F904BF8C7}">
      <dgm:prSet/>
      <dgm:spPr/>
      <dgm:t>
        <a:bodyPr/>
        <a:lstStyle/>
        <a:p>
          <a:endParaRPr lang="fr-FR"/>
        </a:p>
      </dgm:t>
    </dgm:pt>
    <dgm:pt modelId="{B774899B-A1EE-4100-9923-07CDEE6594E9}" type="parTrans" cxnId="{3EEC7123-1A8D-49C8-940F-987F904BF8C7}">
      <dgm:prSet/>
      <dgm:spPr/>
      <dgm:t>
        <a:bodyPr/>
        <a:lstStyle/>
        <a:p>
          <a:endParaRPr lang="fr-FR"/>
        </a:p>
      </dgm:t>
    </dgm:pt>
    <dgm:pt modelId="{F97BFF73-7F95-426B-84F0-1EC63C1D1105}">
      <dgm:prSet custT="1"/>
      <dgm:spPr>
        <a:solidFill>
          <a:schemeClr val="accent3">
            <a:lumMod val="40000"/>
            <a:lumOff val="60000"/>
          </a:schemeClr>
        </a:solidFill>
      </dgm:spPr>
      <dgm:t>
        <a:bodyPr/>
        <a:lstStyle/>
        <a:p>
          <a:pPr rtl="0"/>
          <a:r>
            <a:rPr lang="fr-FR" sz="2000" b="1" smtClean="0"/>
            <a:t>- le tri méticuleux des déchets</a:t>
          </a:r>
          <a:endParaRPr lang="fr-FR" sz="2000" dirty="0"/>
        </a:p>
      </dgm:t>
    </dgm:pt>
    <dgm:pt modelId="{5A2C8EEE-26A4-4DE0-B36A-A0B519288D6F}" type="sibTrans" cxnId="{BC035622-7EC0-4487-9FB5-B4CCD6425A81}">
      <dgm:prSet/>
      <dgm:spPr/>
      <dgm:t>
        <a:bodyPr/>
        <a:lstStyle/>
        <a:p>
          <a:endParaRPr lang="fr-FR"/>
        </a:p>
      </dgm:t>
    </dgm:pt>
    <dgm:pt modelId="{9C5AA9FA-5E52-47C4-9A53-8025EB25B53B}" type="parTrans" cxnId="{BC035622-7EC0-4487-9FB5-B4CCD6425A81}">
      <dgm:prSet/>
      <dgm:spPr/>
      <dgm:t>
        <a:bodyPr/>
        <a:lstStyle/>
        <a:p>
          <a:endParaRPr lang="fr-FR"/>
        </a:p>
      </dgm:t>
    </dgm:pt>
    <dgm:pt modelId="{C2F162BC-EDFE-457B-9A60-FAF7F34566DE}">
      <dgm:prSet custT="1"/>
      <dgm:spPr>
        <a:solidFill>
          <a:schemeClr val="accent3">
            <a:lumMod val="40000"/>
            <a:lumOff val="60000"/>
          </a:schemeClr>
        </a:solidFill>
      </dgm:spPr>
      <dgm:t>
        <a:bodyPr/>
        <a:lstStyle/>
        <a:p>
          <a:pPr rtl="0"/>
          <a:r>
            <a:rPr lang="fr-FR" sz="2000" b="1" dirty="0" smtClean="0">
              <a:solidFill>
                <a:schemeClr val="tx1"/>
              </a:solidFill>
            </a:rPr>
            <a:t>- limiter le gaspillage</a:t>
          </a:r>
          <a:endParaRPr lang="fr-FR" sz="2000" dirty="0">
            <a:solidFill>
              <a:schemeClr val="tx1"/>
            </a:solidFill>
          </a:endParaRPr>
        </a:p>
      </dgm:t>
    </dgm:pt>
    <dgm:pt modelId="{3D899809-AA90-450A-954E-F9EB540EE7E6}" type="sibTrans" cxnId="{4A905EFB-A93A-4AA6-AEE5-372FC1C86ACE}">
      <dgm:prSet/>
      <dgm:spPr/>
      <dgm:t>
        <a:bodyPr/>
        <a:lstStyle/>
        <a:p>
          <a:endParaRPr lang="fr-FR"/>
        </a:p>
      </dgm:t>
    </dgm:pt>
    <dgm:pt modelId="{364DA2C6-5D77-451F-AB13-1028817592D9}" type="parTrans" cxnId="{4A905EFB-A93A-4AA6-AEE5-372FC1C86ACE}">
      <dgm:prSet/>
      <dgm:spPr/>
      <dgm:t>
        <a:bodyPr/>
        <a:lstStyle/>
        <a:p>
          <a:endParaRPr lang="fr-FR"/>
        </a:p>
      </dgm:t>
    </dgm:pt>
    <dgm:pt modelId="{2E60AAE2-BB5A-485B-AC76-F9AC8C6C3844}" type="pres">
      <dgm:prSet presAssocID="{1EDFDACB-2772-419F-AF11-492315068678}" presName="theList" presStyleCnt="0">
        <dgm:presLayoutVars>
          <dgm:dir/>
          <dgm:animLvl val="lvl"/>
          <dgm:resizeHandles val="exact"/>
        </dgm:presLayoutVars>
      </dgm:prSet>
      <dgm:spPr/>
      <dgm:t>
        <a:bodyPr/>
        <a:lstStyle/>
        <a:p>
          <a:endParaRPr lang="fr-FR"/>
        </a:p>
      </dgm:t>
    </dgm:pt>
    <dgm:pt modelId="{1397B281-3F97-49F3-8A9D-908983686A68}" type="pres">
      <dgm:prSet presAssocID="{23219E19-3191-40B9-9805-94F56F196180}" presName="compNode" presStyleCnt="0"/>
      <dgm:spPr/>
      <dgm:t>
        <a:bodyPr/>
        <a:lstStyle/>
        <a:p>
          <a:endParaRPr lang="fr-FR"/>
        </a:p>
      </dgm:t>
    </dgm:pt>
    <dgm:pt modelId="{80679E6A-D329-4C00-AADB-6D8CCC336C5B}" type="pres">
      <dgm:prSet presAssocID="{23219E19-3191-40B9-9805-94F56F196180}" presName="aNode" presStyleLbl="bgShp" presStyleIdx="0" presStyleCnt="1" custLinFactNeighborX="-49"/>
      <dgm:spPr/>
      <dgm:t>
        <a:bodyPr/>
        <a:lstStyle/>
        <a:p>
          <a:endParaRPr lang="fr-FR"/>
        </a:p>
      </dgm:t>
    </dgm:pt>
    <dgm:pt modelId="{40423D22-CCD4-4447-8B98-7B031C6FE033}" type="pres">
      <dgm:prSet presAssocID="{23219E19-3191-40B9-9805-94F56F196180}" presName="textNode" presStyleLbl="bgShp" presStyleIdx="0" presStyleCnt="1"/>
      <dgm:spPr/>
      <dgm:t>
        <a:bodyPr/>
        <a:lstStyle/>
        <a:p>
          <a:endParaRPr lang="fr-FR"/>
        </a:p>
      </dgm:t>
    </dgm:pt>
    <dgm:pt modelId="{211232D6-198B-4799-8F2F-9C5E8A18369D}" type="pres">
      <dgm:prSet presAssocID="{23219E19-3191-40B9-9805-94F56F196180}" presName="compChildNode" presStyleCnt="0"/>
      <dgm:spPr/>
      <dgm:t>
        <a:bodyPr/>
        <a:lstStyle/>
        <a:p>
          <a:endParaRPr lang="fr-FR"/>
        </a:p>
      </dgm:t>
    </dgm:pt>
    <dgm:pt modelId="{1C49FAEE-CEDD-4CA0-AF24-DCD286BBAAB8}" type="pres">
      <dgm:prSet presAssocID="{23219E19-3191-40B9-9805-94F56F196180}" presName="theInnerList" presStyleCnt="0"/>
      <dgm:spPr/>
      <dgm:t>
        <a:bodyPr/>
        <a:lstStyle/>
        <a:p>
          <a:endParaRPr lang="fr-FR"/>
        </a:p>
      </dgm:t>
    </dgm:pt>
    <dgm:pt modelId="{02644AAD-595F-4D27-BAD6-76A7343C09A8}" type="pres">
      <dgm:prSet presAssocID="{C2F162BC-EDFE-457B-9A60-FAF7F34566DE}" presName="childNode" presStyleLbl="node1" presStyleIdx="0" presStyleCnt="4">
        <dgm:presLayoutVars>
          <dgm:bulletEnabled val="1"/>
        </dgm:presLayoutVars>
      </dgm:prSet>
      <dgm:spPr/>
      <dgm:t>
        <a:bodyPr/>
        <a:lstStyle/>
        <a:p>
          <a:endParaRPr lang="fr-FR"/>
        </a:p>
      </dgm:t>
    </dgm:pt>
    <dgm:pt modelId="{9B7F7AE0-1FC8-424A-8838-7E2396AF4566}" type="pres">
      <dgm:prSet presAssocID="{C2F162BC-EDFE-457B-9A60-FAF7F34566DE}" presName="aSpace2" presStyleCnt="0"/>
      <dgm:spPr/>
      <dgm:t>
        <a:bodyPr/>
        <a:lstStyle/>
        <a:p>
          <a:endParaRPr lang="fr-FR"/>
        </a:p>
      </dgm:t>
    </dgm:pt>
    <dgm:pt modelId="{2B1AD0D5-68DF-4289-A1A9-94B26F2CEFA4}" type="pres">
      <dgm:prSet presAssocID="{F97BFF73-7F95-426B-84F0-1EC63C1D1105}" presName="childNode" presStyleLbl="node1" presStyleIdx="1" presStyleCnt="4">
        <dgm:presLayoutVars>
          <dgm:bulletEnabled val="1"/>
        </dgm:presLayoutVars>
      </dgm:prSet>
      <dgm:spPr/>
      <dgm:t>
        <a:bodyPr/>
        <a:lstStyle/>
        <a:p>
          <a:endParaRPr lang="fr-FR"/>
        </a:p>
      </dgm:t>
    </dgm:pt>
    <dgm:pt modelId="{0CE04845-5E24-404C-9848-8D37D4597E12}" type="pres">
      <dgm:prSet presAssocID="{F97BFF73-7F95-426B-84F0-1EC63C1D1105}" presName="aSpace2" presStyleCnt="0"/>
      <dgm:spPr/>
      <dgm:t>
        <a:bodyPr/>
        <a:lstStyle/>
        <a:p>
          <a:endParaRPr lang="fr-FR"/>
        </a:p>
      </dgm:t>
    </dgm:pt>
    <dgm:pt modelId="{C49E7002-AAE5-49B2-8345-C38A5E052D2E}" type="pres">
      <dgm:prSet presAssocID="{DFBD7967-3869-4BE9-915D-A711E24BA011}" presName="childNode" presStyleLbl="node1" presStyleIdx="2" presStyleCnt="4">
        <dgm:presLayoutVars>
          <dgm:bulletEnabled val="1"/>
        </dgm:presLayoutVars>
      </dgm:prSet>
      <dgm:spPr/>
      <dgm:t>
        <a:bodyPr/>
        <a:lstStyle/>
        <a:p>
          <a:endParaRPr lang="fr-FR"/>
        </a:p>
      </dgm:t>
    </dgm:pt>
    <dgm:pt modelId="{C780BF11-0C97-4E71-8A5B-86A8BBCB73EC}" type="pres">
      <dgm:prSet presAssocID="{DFBD7967-3869-4BE9-915D-A711E24BA011}" presName="aSpace2" presStyleCnt="0"/>
      <dgm:spPr/>
      <dgm:t>
        <a:bodyPr/>
        <a:lstStyle/>
        <a:p>
          <a:endParaRPr lang="fr-FR"/>
        </a:p>
      </dgm:t>
    </dgm:pt>
    <dgm:pt modelId="{43BBA0D5-6BC3-495B-9F3B-4FBF8FA4B059}" type="pres">
      <dgm:prSet presAssocID="{7DD47A08-2536-433F-A290-B585959B3659}" presName="childNode" presStyleLbl="node1" presStyleIdx="3" presStyleCnt="4">
        <dgm:presLayoutVars>
          <dgm:bulletEnabled val="1"/>
        </dgm:presLayoutVars>
      </dgm:prSet>
      <dgm:spPr/>
      <dgm:t>
        <a:bodyPr/>
        <a:lstStyle/>
        <a:p>
          <a:endParaRPr lang="fr-FR"/>
        </a:p>
      </dgm:t>
    </dgm:pt>
  </dgm:ptLst>
  <dgm:cxnLst>
    <dgm:cxn modelId="{4A905EFB-A93A-4AA6-AEE5-372FC1C86ACE}" srcId="{23219E19-3191-40B9-9805-94F56F196180}" destId="{C2F162BC-EDFE-457B-9A60-FAF7F34566DE}" srcOrd="0" destOrd="0" parTransId="{364DA2C6-5D77-451F-AB13-1028817592D9}" sibTransId="{3D899809-AA90-450A-954E-F9EB540EE7E6}"/>
    <dgm:cxn modelId="{2132ADA0-F5E7-42B4-830E-09EF1EAFC090}" type="presOf" srcId="{F97BFF73-7F95-426B-84F0-1EC63C1D1105}" destId="{2B1AD0D5-68DF-4289-A1A9-94B26F2CEFA4}" srcOrd="0" destOrd="0" presId="urn:microsoft.com/office/officeart/2005/8/layout/lProcess2"/>
    <dgm:cxn modelId="{3EEC7123-1A8D-49C8-940F-987F904BF8C7}" srcId="{23219E19-3191-40B9-9805-94F56F196180}" destId="{DFBD7967-3869-4BE9-915D-A711E24BA011}" srcOrd="2" destOrd="0" parTransId="{B774899B-A1EE-4100-9923-07CDEE6594E9}" sibTransId="{EDC2859A-D4E4-47EA-AC63-0C4E3D4D9034}"/>
    <dgm:cxn modelId="{F630242A-57A4-4FE8-ADDC-04A3430B6E56}" type="presOf" srcId="{23219E19-3191-40B9-9805-94F56F196180}" destId="{40423D22-CCD4-4447-8B98-7B031C6FE033}" srcOrd="1" destOrd="0" presId="urn:microsoft.com/office/officeart/2005/8/layout/lProcess2"/>
    <dgm:cxn modelId="{6EFBD3FC-5D76-4B0E-8111-BCCEC371B185}" type="presOf" srcId="{23219E19-3191-40B9-9805-94F56F196180}" destId="{80679E6A-D329-4C00-AADB-6D8CCC336C5B}" srcOrd="0" destOrd="0" presId="urn:microsoft.com/office/officeart/2005/8/layout/lProcess2"/>
    <dgm:cxn modelId="{DDCF9512-E08D-4AA9-91FD-DE00B262CC6A}" srcId="{23219E19-3191-40B9-9805-94F56F196180}" destId="{7DD47A08-2536-433F-A290-B585959B3659}" srcOrd="3" destOrd="0" parTransId="{15FA3B54-111B-41A0-860E-54C238B346EF}" sibTransId="{F93D8F1F-4F76-473D-A26B-319335E52A37}"/>
    <dgm:cxn modelId="{79A6DE34-33E3-4B29-AFD4-287403305692}" type="presOf" srcId="{DFBD7967-3869-4BE9-915D-A711E24BA011}" destId="{C49E7002-AAE5-49B2-8345-C38A5E052D2E}" srcOrd="0" destOrd="0" presId="urn:microsoft.com/office/officeart/2005/8/layout/lProcess2"/>
    <dgm:cxn modelId="{BC035622-7EC0-4487-9FB5-B4CCD6425A81}" srcId="{23219E19-3191-40B9-9805-94F56F196180}" destId="{F97BFF73-7F95-426B-84F0-1EC63C1D1105}" srcOrd="1" destOrd="0" parTransId="{9C5AA9FA-5E52-47C4-9A53-8025EB25B53B}" sibTransId="{5A2C8EEE-26A4-4DE0-B36A-A0B519288D6F}"/>
    <dgm:cxn modelId="{FDC2F87C-1A99-4214-A9BB-071C14850AB7}" type="presOf" srcId="{7DD47A08-2536-433F-A290-B585959B3659}" destId="{43BBA0D5-6BC3-495B-9F3B-4FBF8FA4B059}" srcOrd="0" destOrd="0" presId="urn:microsoft.com/office/officeart/2005/8/layout/lProcess2"/>
    <dgm:cxn modelId="{997565FA-B462-4466-B232-874CE687AAD7}" srcId="{1EDFDACB-2772-419F-AF11-492315068678}" destId="{23219E19-3191-40B9-9805-94F56F196180}" srcOrd="0" destOrd="0" parTransId="{EB112939-38B9-4C03-A3D0-E208D63CD06F}" sibTransId="{525A728B-3BE1-418F-82B0-0A9D8CD6E219}"/>
    <dgm:cxn modelId="{1306646D-745F-49E4-B537-C5DB1EBE38B7}" type="presOf" srcId="{1EDFDACB-2772-419F-AF11-492315068678}" destId="{2E60AAE2-BB5A-485B-AC76-F9AC8C6C3844}" srcOrd="0" destOrd="0" presId="urn:microsoft.com/office/officeart/2005/8/layout/lProcess2"/>
    <dgm:cxn modelId="{BBA1A642-D3E2-4B5F-8C47-A6CB5DC22A24}" type="presOf" srcId="{C2F162BC-EDFE-457B-9A60-FAF7F34566DE}" destId="{02644AAD-595F-4D27-BAD6-76A7343C09A8}" srcOrd="0" destOrd="0" presId="urn:microsoft.com/office/officeart/2005/8/layout/lProcess2"/>
    <dgm:cxn modelId="{E7748574-CD07-4205-A9D9-3970632E0B23}" type="presParOf" srcId="{2E60AAE2-BB5A-485B-AC76-F9AC8C6C3844}" destId="{1397B281-3F97-49F3-8A9D-908983686A68}" srcOrd="0" destOrd="0" presId="urn:microsoft.com/office/officeart/2005/8/layout/lProcess2"/>
    <dgm:cxn modelId="{938FB9D0-3B64-4794-B1A5-18C9E6FB6085}" type="presParOf" srcId="{1397B281-3F97-49F3-8A9D-908983686A68}" destId="{80679E6A-D329-4C00-AADB-6D8CCC336C5B}" srcOrd="0" destOrd="0" presId="urn:microsoft.com/office/officeart/2005/8/layout/lProcess2"/>
    <dgm:cxn modelId="{F0F03CC2-8DFC-493E-A04F-3C34896E5D2C}" type="presParOf" srcId="{1397B281-3F97-49F3-8A9D-908983686A68}" destId="{40423D22-CCD4-4447-8B98-7B031C6FE033}" srcOrd="1" destOrd="0" presId="urn:microsoft.com/office/officeart/2005/8/layout/lProcess2"/>
    <dgm:cxn modelId="{1E5D99C3-1F40-4427-A737-2C5C35421897}" type="presParOf" srcId="{1397B281-3F97-49F3-8A9D-908983686A68}" destId="{211232D6-198B-4799-8F2F-9C5E8A18369D}" srcOrd="2" destOrd="0" presId="urn:microsoft.com/office/officeart/2005/8/layout/lProcess2"/>
    <dgm:cxn modelId="{76A4DDA9-3963-4089-8176-405FD9C1BEE3}" type="presParOf" srcId="{211232D6-198B-4799-8F2F-9C5E8A18369D}" destId="{1C49FAEE-CEDD-4CA0-AF24-DCD286BBAAB8}" srcOrd="0" destOrd="0" presId="urn:microsoft.com/office/officeart/2005/8/layout/lProcess2"/>
    <dgm:cxn modelId="{1A2C8337-B171-44F5-A6E6-D70CB7117D6F}" type="presParOf" srcId="{1C49FAEE-CEDD-4CA0-AF24-DCD286BBAAB8}" destId="{02644AAD-595F-4D27-BAD6-76A7343C09A8}" srcOrd="0" destOrd="0" presId="urn:microsoft.com/office/officeart/2005/8/layout/lProcess2"/>
    <dgm:cxn modelId="{EAD6FDA1-8397-4C56-BB15-27165801E436}" type="presParOf" srcId="{1C49FAEE-CEDD-4CA0-AF24-DCD286BBAAB8}" destId="{9B7F7AE0-1FC8-424A-8838-7E2396AF4566}" srcOrd="1" destOrd="0" presId="urn:microsoft.com/office/officeart/2005/8/layout/lProcess2"/>
    <dgm:cxn modelId="{2F851AED-37FA-4D0D-ABB9-F636225659BF}" type="presParOf" srcId="{1C49FAEE-CEDD-4CA0-AF24-DCD286BBAAB8}" destId="{2B1AD0D5-68DF-4289-A1A9-94B26F2CEFA4}" srcOrd="2" destOrd="0" presId="urn:microsoft.com/office/officeart/2005/8/layout/lProcess2"/>
    <dgm:cxn modelId="{096FCAA7-4D19-4B2A-BF57-F553320E8174}" type="presParOf" srcId="{1C49FAEE-CEDD-4CA0-AF24-DCD286BBAAB8}" destId="{0CE04845-5E24-404C-9848-8D37D4597E12}" srcOrd="3" destOrd="0" presId="urn:microsoft.com/office/officeart/2005/8/layout/lProcess2"/>
    <dgm:cxn modelId="{F6514227-776B-45A7-8F2C-C33159C6BED6}" type="presParOf" srcId="{1C49FAEE-CEDD-4CA0-AF24-DCD286BBAAB8}" destId="{C49E7002-AAE5-49B2-8345-C38A5E052D2E}" srcOrd="4" destOrd="0" presId="urn:microsoft.com/office/officeart/2005/8/layout/lProcess2"/>
    <dgm:cxn modelId="{2B313138-510D-4F3C-A062-BFD6C45EA88C}" type="presParOf" srcId="{1C49FAEE-CEDD-4CA0-AF24-DCD286BBAAB8}" destId="{C780BF11-0C97-4E71-8A5B-86A8BBCB73EC}" srcOrd="5" destOrd="0" presId="urn:microsoft.com/office/officeart/2005/8/layout/lProcess2"/>
    <dgm:cxn modelId="{92A713C5-F622-4CF2-9BFC-B5BD08AB1B3D}" type="presParOf" srcId="{1C49FAEE-CEDD-4CA0-AF24-DCD286BBAAB8}" destId="{43BBA0D5-6BC3-495B-9F3B-4FBF8FA4B059}"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136BAA72-36CC-4380-914C-2CBE82299BD1}"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fr-FR"/>
        </a:p>
      </dgm:t>
    </dgm:pt>
    <dgm:pt modelId="{45977BF1-7933-4C91-811A-912135CF54C2}">
      <dgm:prSet custT="1"/>
      <dgm:spPr>
        <a:solidFill>
          <a:schemeClr val="accent3">
            <a:lumMod val="60000"/>
            <a:lumOff val="40000"/>
          </a:schemeClr>
        </a:solidFill>
      </dgm:spPr>
      <dgm:t>
        <a:bodyPr/>
        <a:lstStyle/>
        <a:p>
          <a:pPr rtl="0"/>
          <a:r>
            <a:rPr lang="fr-FR" sz="2400" baseline="0" dirty="0" smtClean="0">
              <a:solidFill>
                <a:schemeClr val="accent1"/>
              </a:solidFill>
              <a:latin typeface="Aharoni" panose="02010803020104030203" pitchFamily="2" charset="-79"/>
              <a:cs typeface="Aharoni" panose="02010803020104030203" pitchFamily="2" charset="-79"/>
            </a:rPr>
            <a:t>Revalorisation  et recyclage des déchets</a:t>
          </a:r>
          <a:endParaRPr lang="fr-FR" sz="2400" dirty="0">
            <a:solidFill>
              <a:schemeClr val="accent1"/>
            </a:solidFill>
            <a:latin typeface="Aharoni" panose="02010803020104030203" pitchFamily="2" charset="-79"/>
            <a:cs typeface="Aharoni" panose="02010803020104030203" pitchFamily="2" charset="-79"/>
          </a:endParaRPr>
        </a:p>
      </dgm:t>
    </dgm:pt>
    <dgm:pt modelId="{88725D8B-C062-4B31-A7DF-D886F8F3D678}" type="parTrans" cxnId="{017B5733-98B0-4BAD-8087-EEE74A0C14A8}">
      <dgm:prSet/>
      <dgm:spPr/>
      <dgm:t>
        <a:bodyPr/>
        <a:lstStyle/>
        <a:p>
          <a:endParaRPr lang="fr-FR"/>
        </a:p>
      </dgm:t>
    </dgm:pt>
    <dgm:pt modelId="{44729895-8329-4516-AC7E-D761A0509469}" type="sibTrans" cxnId="{017B5733-98B0-4BAD-8087-EEE74A0C14A8}">
      <dgm:prSet/>
      <dgm:spPr/>
      <dgm:t>
        <a:bodyPr/>
        <a:lstStyle/>
        <a:p>
          <a:endParaRPr lang="fr-FR"/>
        </a:p>
      </dgm:t>
    </dgm:pt>
    <dgm:pt modelId="{1B0914AE-03F2-4524-9E7C-9BC8954C1167}" type="pres">
      <dgm:prSet presAssocID="{136BAA72-36CC-4380-914C-2CBE82299BD1}" presName="linear" presStyleCnt="0">
        <dgm:presLayoutVars>
          <dgm:animLvl val="lvl"/>
          <dgm:resizeHandles val="exact"/>
        </dgm:presLayoutVars>
      </dgm:prSet>
      <dgm:spPr/>
      <dgm:t>
        <a:bodyPr/>
        <a:lstStyle/>
        <a:p>
          <a:endParaRPr lang="fr-FR"/>
        </a:p>
      </dgm:t>
    </dgm:pt>
    <dgm:pt modelId="{14AE18A0-4EFE-44B8-ABA8-A452A3006E21}" type="pres">
      <dgm:prSet presAssocID="{45977BF1-7933-4C91-811A-912135CF54C2}" presName="parentText" presStyleLbl="node1" presStyleIdx="0" presStyleCnt="1" custLinFactNeighborY="6156">
        <dgm:presLayoutVars>
          <dgm:chMax val="0"/>
          <dgm:bulletEnabled val="1"/>
        </dgm:presLayoutVars>
      </dgm:prSet>
      <dgm:spPr/>
      <dgm:t>
        <a:bodyPr/>
        <a:lstStyle/>
        <a:p>
          <a:endParaRPr lang="fr-FR"/>
        </a:p>
      </dgm:t>
    </dgm:pt>
  </dgm:ptLst>
  <dgm:cxnLst>
    <dgm:cxn modelId="{4EED44AB-6CA7-4D14-964B-E8BFC8DD94C1}" type="presOf" srcId="{45977BF1-7933-4C91-811A-912135CF54C2}" destId="{14AE18A0-4EFE-44B8-ABA8-A452A3006E21}" srcOrd="0" destOrd="0" presId="urn:microsoft.com/office/officeart/2005/8/layout/vList2"/>
    <dgm:cxn modelId="{017B5733-98B0-4BAD-8087-EEE74A0C14A8}" srcId="{136BAA72-36CC-4380-914C-2CBE82299BD1}" destId="{45977BF1-7933-4C91-811A-912135CF54C2}" srcOrd="0" destOrd="0" parTransId="{88725D8B-C062-4B31-A7DF-D886F8F3D678}" sibTransId="{44729895-8329-4516-AC7E-D761A0509469}"/>
    <dgm:cxn modelId="{08B6CA86-6BDD-484A-8161-EF2B38ACA951}" type="presOf" srcId="{136BAA72-36CC-4380-914C-2CBE82299BD1}" destId="{1B0914AE-03F2-4524-9E7C-9BC8954C1167}" srcOrd="0" destOrd="0" presId="urn:microsoft.com/office/officeart/2005/8/layout/vList2"/>
    <dgm:cxn modelId="{FA79F029-7DF8-4C45-AF16-9AE658B9B7F7}" type="presParOf" srcId="{1B0914AE-03F2-4524-9E7C-9BC8954C1167}" destId="{14AE18A0-4EFE-44B8-ABA8-A452A3006E2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B740665-2E45-4E57-A263-A3A8B8ACCC01}"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fr-FR"/>
        </a:p>
      </dgm:t>
    </dgm:pt>
    <dgm:pt modelId="{5A352121-171F-4FC4-A0CE-6A9EB047666C}">
      <dgm:prSet/>
      <dgm:spPr>
        <a:solidFill>
          <a:schemeClr val="accent3">
            <a:lumMod val="60000"/>
            <a:lumOff val="40000"/>
          </a:schemeClr>
        </a:solidFill>
        <a:ln>
          <a:solidFill>
            <a:schemeClr val="bg1"/>
          </a:solidFill>
        </a:ln>
      </dgm:spPr>
      <dgm:t>
        <a:bodyPr/>
        <a:lstStyle/>
        <a:p>
          <a:pPr rtl="0"/>
          <a:r>
            <a:rPr lang="fr-FR" b="1" dirty="0" smtClean="0"/>
            <a:t>Récupération de </a:t>
          </a:r>
        </a:p>
        <a:p>
          <a:pPr rtl="0"/>
          <a:r>
            <a:rPr lang="fr-FR" b="1" dirty="0" smtClean="0">
              <a:solidFill>
                <a:schemeClr val="accent1"/>
              </a:solidFill>
            </a:rPr>
            <a:t>l’INOX</a:t>
          </a:r>
          <a:r>
            <a:rPr lang="fr-FR" b="1" dirty="0" smtClean="0"/>
            <a:t>:</a:t>
          </a:r>
          <a:endParaRPr lang="fr-FR" dirty="0"/>
        </a:p>
      </dgm:t>
    </dgm:pt>
    <dgm:pt modelId="{81AF3D68-56B6-40B9-84E9-BFA126018C65}" type="parTrans" cxnId="{540EE297-5CF5-4FBF-BEF2-336D95DF66C6}">
      <dgm:prSet/>
      <dgm:spPr/>
      <dgm:t>
        <a:bodyPr/>
        <a:lstStyle/>
        <a:p>
          <a:endParaRPr lang="fr-FR"/>
        </a:p>
      </dgm:t>
    </dgm:pt>
    <dgm:pt modelId="{FA6757FA-C987-4C49-BCE7-52813EA9EEFB}" type="sibTrans" cxnId="{540EE297-5CF5-4FBF-BEF2-336D95DF66C6}">
      <dgm:prSet/>
      <dgm:spPr/>
      <dgm:t>
        <a:bodyPr/>
        <a:lstStyle/>
        <a:p>
          <a:endParaRPr lang="fr-FR"/>
        </a:p>
      </dgm:t>
    </dgm:pt>
    <dgm:pt modelId="{0AFEB7BA-5F9C-428D-B06B-8A29EDFA59B8}">
      <dgm:prSet/>
      <dgm:spPr>
        <a:solidFill>
          <a:schemeClr val="accent3">
            <a:lumMod val="60000"/>
            <a:lumOff val="40000"/>
          </a:schemeClr>
        </a:solidFill>
      </dgm:spPr>
      <dgm:t>
        <a:bodyPr/>
        <a:lstStyle/>
        <a:p>
          <a:pPr rtl="0"/>
          <a:r>
            <a:rPr lang="fr-FR" b="1" dirty="0" smtClean="0">
              <a:solidFill>
                <a:schemeClr val="accent1"/>
              </a:solidFill>
            </a:rPr>
            <a:t>lames de laryngoscope...</a:t>
          </a:r>
          <a:endParaRPr lang="fr-FR" dirty="0">
            <a:solidFill>
              <a:schemeClr val="accent1"/>
            </a:solidFill>
          </a:endParaRPr>
        </a:p>
      </dgm:t>
    </dgm:pt>
    <dgm:pt modelId="{B29B2B5A-EFBE-459A-87B4-ED07EEB56912}" type="parTrans" cxnId="{01E413DB-A53B-41C2-A984-406B2F5B20F1}">
      <dgm:prSet/>
      <dgm:spPr/>
      <dgm:t>
        <a:bodyPr/>
        <a:lstStyle/>
        <a:p>
          <a:endParaRPr lang="fr-FR"/>
        </a:p>
      </dgm:t>
    </dgm:pt>
    <dgm:pt modelId="{7095D860-86EC-4B5C-8DB8-F607B0A9EAB4}" type="sibTrans" cxnId="{01E413DB-A53B-41C2-A984-406B2F5B20F1}">
      <dgm:prSet/>
      <dgm:spPr/>
      <dgm:t>
        <a:bodyPr/>
        <a:lstStyle/>
        <a:p>
          <a:endParaRPr lang="fr-FR"/>
        </a:p>
      </dgm:t>
    </dgm:pt>
    <dgm:pt modelId="{BFD8A696-1765-42CF-A080-A6726E5D0F66}">
      <dgm:prSet/>
      <dgm:spPr>
        <a:solidFill>
          <a:schemeClr val="accent3">
            <a:lumMod val="60000"/>
            <a:lumOff val="40000"/>
          </a:schemeClr>
        </a:solidFill>
      </dgm:spPr>
      <dgm:t>
        <a:bodyPr/>
        <a:lstStyle/>
        <a:p>
          <a:pPr rtl="0"/>
          <a:r>
            <a:rPr lang="fr-FR" b="1" dirty="0" smtClean="0">
              <a:solidFill>
                <a:schemeClr val="accent1"/>
              </a:solidFill>
            </a:rPr>
            <a:t>Valorisation: rachat 490 euros la tonne HT (valeur juin 2019)</a:t>
          </a:r>
          <a:endParaRPr lang="fr-FR" dirty="0">
            <a:solidFill>
              <a:schemeClr val="accent1"/>
            </a:solidFill>
          </a:endParaRPr>
        </a:p>
      </dgm:t>
    </dgm:pt>
    <dgm:pt modelId="{132E2BFB-5FD9-483C-8558-FD3E4C43EACB}" type="parTrans" cxnId="{0360CCCB-357A-4E47-BDB6-AFD54495D13F}">
      <dgm:prSet/>
      <dgm:spPr/>
      <dgm:t>
        <a:bodyPr/>
        <a:lstStyle/>
        <a:p>
          <a:endParaRPr lang="fr-FR"/>
        </a:p>
      </dgm:t>
    </dgm:pt>
    <dgm:pt modelId="{02AD51D0-2E07-489A-BD80-BA182A1F8CBD}" type="sibTrans" cxnId="{0360CCCB-357A-4E47-BDB6-AFD54495D13F}">
      <dgm:prSet/>
      <dgm:spPr/>
      <dgm:t>
        <a:bodyPr/>
        <a:lstStyle/>
        <a:p>
          <a:endParaRPr lang="fr-FR"/>
        </a:p>
      </dgm:t>
    </dgm:pt>
    <dgm:pt modelId="{7A030EB5-999E-4A75-B730-A0152F71CD95}" type="pres">
      <dgm:prSet presAssocID="{5B740665-2E45-4E57-A263-A3A8B8ACCC01}" presName="CompostProcess" presStyleCnt="0">
        <dgm:presLayoutVars>
          <dgm:dir/>
          <dgm:resizeHandles val="exact"/>
        </dgm:presLayoutVars>
      </dgm:prSet>
      <dgm:spPr/>
      <dgm:t>
        <a:bodyPr/>
        <a:lstStyle/>
        <a:p>
          <a:endParaRPr lang="fr-FR"/>
        </a:p>
      </dgm:t>
    </dgm:pt>
    <dgm:pt modelId="{EE164583-FCCB-4859-95CD-E27691F15B27}" type="pres">
      <dgm:prSet presAssocID="{5B740665-2E45-4E57-A263-A3A8B8ACCC01}" presName="arrow" presStyleLbl="bgShp" presStyleIdx="0" presStyleCnt="1"/>
      <dgm:spPr>
        <a:solidFill>
          <a:schemeClr val="accent2">
            <a:lumMod val="20000"/>
            <a:lumOff val="80000"/>
          </a:schemeClr>
        </a:solidFill>
        <a:ln>
          <a:solidFill>
            <a:schemeClr val="accent2"/>
          </a:solidFill>
        </a:ln>
      </dgm:spPr>
    </dgm:pt>
    <dgm:pt modelId="{3B5DBC80-F664-4591-965D-EBC7C89A4C25}" type="pres">
      <dgm:prSet presAssocID="{5B740665-2E45-4E57-A263-A3A8B8ACCC01}" presName="linearProcess" presStyleCnt="0"/>
      <dgm:spPr/>
    </dgm:pt>
    <dgm:pt modelId="{8248015B-58A4-4D61-BC61-6D4423AD0D9E}" type="pres">
      <dgm:prSet presAssocID="{5A352121-171F-4FC4-A0CE-6A9EB047666C}" presName="textNode" presStyleLbl="node1" presStyleIdx="0" presStyleCnt="2">
        <dgm:presLayoutVars>
          <dgm:bulletEnabled val="1"/>
        </dgm:presLayoutVars>
      </dgm:prSet>
      <dgm:spPr/>
      <dgm:t>
        <a:bodyPr/>
        <a:lstStyle/>
        <a:p>
          <a:endParaRPr lang="fr-FR"/>
        </a:p>
      </dgm:t>
    </dgm:pt>
    <dgm:pt modelId="{C31A74F0-B8D6-4F9A-B185-DA6A0790CCDC}" type="pres">
      <dgm:prSet presAssocID="{FA6757FA-C987-4C49-BCE7-52813EA9EEFB}" presName="sibTrans" presStyleCnt="0"/>
      <dgm:spPr/>
    </dgm:pt>
    <dgm:pt modelId="{8C43EE6D-F459-4125-B01F-C720D0737BFC}" type="pres">
      <dgm:prSet presAssocID="{0AFEB7BA-5F9C-428D-B06B-8A29EDFA59B8}" presName="textNode" presStyleLbl="node1" presStyleIdx="1" presStyleCnt="2">
        <dgm:presLayoutVars>
          <dgm:bulletEnabled val="1"/>
        </dgm:presLayoutVars>
      </dgm:prSet>
      <dgm:spPr/>
      <dgm:t>
        <a:bodyPr/>
        <a:lstStyle/>
        <a:p>
          <a:endParaRPr lang="fr-FR"/>
        </a:p>
      </dgm:t>
    </dgm:pt>
  </dgm:ptLst>
  <dgm:cxnLst>
    <dgm:cxn modelId="{15F89CBF-4209-4710-8A25-6BF06388EA56}" type="presOf" srcId="{5B740665-2E45-4E57-A263-A3A8B8ACCC01}" destId="{7A030EB5-999E-4A75-B730-A0152F71CD95}" srcOrd="0" destOrd="0" presId="urn:microsoft.com/office/officeart/2005/8/layout/hProcess9"/>
    <dgm:cxn modelId="{4F8F7B4C-D49A-44A4-880B-3D9D22A78DA7}" type="presOf" srcId="{5A352121-171F-4FC4-A0CE-6A9EB047666C}" destId="{8248015B-58A4-4D61-BC61-6D4423AD0D9E}" srcOrd="0" destOrd="0" presId="urn:microsoft.com/office/officeart/2005/8/layout/hProcess9"/>
    <dgm:cxn modelId="{01E413DB-A53B-41C2-A984-406B2F5B20F1}" srcId="{5B740665-2E45-4E57-A263-A3A8B8ACCC01}" destId="{0AFEB7BA-5F9C-428D-B06B-8A29EDFA59B8}" srcOrd="1" destOrd="0" parTransId="{B29B2B5A-EFBE-459A-87B4-ED07EEB56912}" sibTransId="{7095D860-86EC-4B5C-8DB8-F607B0A9EAB4}"/>
    <dgm:cxn modelId="{42D25C7A-436E-4996-BAEA-AEEDF1B4D67D}" type="presOf" srcId="{0AFEB7BA-5F9C-428D-B06B-8A29EDFA59B8}" destId="{8C43EE6D-F459-4125-B01F-C720D0737BFC}" srcOrd="0" destOrd="0" presId="urn:microsoft.com/office/officeart/2005/8/layout/hProcess9"/>
    <dgm:cxn modelId="{0360CCCB-357A-4E47-BDB6-AFD54495D13F}" srcId="{0AFEB7BA-5F9C-428D-B06B-8A29EDFA59B8}" destId="{BFD8A696-1765-42CF-A080-A6726E5D0F66}" srcOrd="0" destOrd="0" parTransId="{132E2BFB-5FD9-483C-8558-FD3E4C43EACB}" sibTransId="{02AD51D0-2E07-489A-BD80-BA182A1F8CBD}"/>
    <dgm:cxn modelId="{B1A5A4D5-37B5-4BBC-A787-993B85592E96}" type="presOf" srcId="{BFD8A696-1765-42CF-A080-A6726E5D0F66}" destId="{8C43EE6D-F459-4125-B01F-C720D0737BFC}" srcOrd="0" destOrd="1" presId="urn:microsoft.com/office/officeart/2005/8/layout/hProcess9"/>
    <dgm:cxn modelId="{540EE297-5CF5-4FBF-BEF2-336D95DF66C6}" srcId="{5B740665-2E45-4E57-A263-A3A8B8ACCC01}" destId="{5A352121-171F-4FC4-A0CE-6A9EB047666C}" srcOrd="0" destOrd="0" parTransId="{81AF3D68-56B6-40B9-84E9-BFA126018C65}" sibTransId="{FA6757FA-C987-4C49-BCE7-52813EA9EEFB}"/>
    <dgm:cxn modelId="{02676487-CC84-4AFA-BB1F-A765A70DEBF9}" type="presParOf" srcId="{7A030EB5-999E-4A75-B730-A0152F71CD95}" destId="{EE164583-FCCB-4859-95CD-E27691F15B27}" srcOrd="0" destOrd="0" presId="urn:microsoft.com/office/officeart/2005/8/layout/hProcess9"/>
    <dgm:cxn modelId="{5AD49901-EE31-4C1E-8254-2352B79E2D5D}" type="presParOf" srcId="{7A030EB5-999E-4A75-B730-A0152F71CD95}" destId="{3B5DBC80-F664-4591-965D-EBC7C89A4C25}" srcOrd="1" destOrd="0" presId="urn:microsoft.com/office/officeart/2005/8/layout/hProcess9"/>
    <dgm:cxn modelId="{EA2EC3F7-34AE-406F-BC68-2AFF15D46074}" type="presParOf" srcId="{3B5DBC80-F664-4591-965D-EBC7C89A4C25}" destId="{8248015B-58A4-4D61-BC61-6D4423AD0D9E}" srcOrd="0" destOrd="0" presId="urn:microsoft.com/office/officeart/2005/8/layout/hProcess9"/>
    <dgm:cxn modelId="{9019D382-55F5-4F80-8AFA-407ED37E03F3}" type="presParOf" srcId="{3B5DBC80-F664-4591-965D-EBC7C89A4C25}" destId="{C31A74F0-B8D6-4F9A-B185-DA6A0790CCDC}" srcOrd="1" destOrd="0" presId="urn:microsoft.com/office/officeart/2005/8/layout/hProcess9"/>
    <dgm:cxn modelId="{96B7A0F3-3A9D-43C3-85E6-A0A62DBA6583}" type="presParOf" srcId="{3B5DBC80-F664-4591-965D-EBC7C89A4C25}" destId="{8C43EE6D-F459-4125-B01F-C720D0737BFC}"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36BAA72-36CC-4380-914C-2CBE82299BD1}"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fr-FR"/>
        </a:p>
      </dgm:t>
    </dgm:pt>
    <dgm:pt modelId="{45977BF1-7933-4C91-811A-912135CF54C2}">
      <dgm:prSet custT="1"/>
      <dgm:spPr>
        <a:solidFill>
          <a:schemeClr val="accent3">
            <a:lumMod val="60000"/>
            <a:lumOff val="40000"/>
          </a:schemeClr>
        </a:solidFill>
      </dgm:spPr>
      <dgm:t>
        <a:bodyPr/>
        <a:lstStyle/>
        <a:p>
          <a:pPr rtl="0"/>
          <a:r>
            <a:rPr lang="fr-FR" sz="2400" baseline="0" dirty="0" smtClean="0">
              <a:solidFill>
                <a:schemeClr val="accent1"/>
              </a:solidFill>
              <a:latin typeface="Aharoni" panose="02010803020104030203" pitchFamily="2" charset="-79"/>
              <a:cs typeface="Aharoni" panose="02010803020104030203" pitchFamily="2" charset="-79"/>
            </a:rPr>
            <a:t>Revalorisation  et recyclage des déchets</a:t>
          </a:r>
          <a:endParaRPr lang="fr-FR" sz="2400" dirty="0">
            <a:solidFill>
              <a:schemeClr val="accent1"/>
            </a:solidFill>
            <a:latin typeface="Aharoni" panose="02010803020104030203" pitchFamily="2" charset="-79"/>
            <a:cs typeface="Aharoni" panose="02010803020104030203" pitchFamily="2" charset="-79"/>
          </a:endParaRPr>
        </a:p>
      </dgm:t>
    </dgm:pt>
    <dgm:pt modelId="{88725D8B-C062-4B31-A7DF-D886F8F3D678}" type="parTrans" cxnId="{017B5733-98B0-4BAD-8087-EEE74A0C14A8}">
      <dgm:prSet/>
      <dgm:spPr/>
      <dgm:t>
        <a:bodyPr/>
        <a:lstStyle/>
        <a:p>
          <a:endParaRPr lang="fr-FR"/>
        </a:p>
      </dgm:t>
    </dgm:pt>
    <dgm:pt modelId="{44729895-8329-4516-AC7E-D761A0509469}" type="sibTrans" cxnId="{017B5733-98B0-4BAD-8087-EEE74A0C14A8}">
      <dgm:prSet/>
      <dgm:spPr/>
      <dgm:t>
        <a:bodyPr/>
        <a:lstStyle/>
        <a:p>
          <a:endParaRPr lang="fr-FR"/>
        </a:p>
      </dgm:t>
    </dgm:pt>
    <dgm:pt modelId="{1B0914AE-03F2-4524-9E7C-9BC8954C1167}" type="pres">
      <dgm:prSet presAssocID="{136BAA72-36CC-4380-914C-2CBE82299BD1}" presName="linear" presStyleCnt="0">
        <dgm:presLayoutVars>
          <dgm:animLvl val="lvl"/>
          <dgm:resizeHandles val="exact"/>
        </dgm:presLayoutVars>
      </dgm:prSet>
      <dgm:spPr/>
      <dgm:t>
        <a:bodyPr/>
        <a:lstStyle/>
        <a:p>
          <a:endParaRPr lang="fr-FR"/>
        </a:p>
      </dgm:t>
    </dgm:pt>
    <dgm:pt modelId="{14AE18A0-4EFE-44B8-ABA8-A452A3006E21}" type="pres">
      <dgm:prSet presAssocID="{45977BF1-7933-4C91-811A-912135CF54C2}" presName="parentText" presStyleLbl="node1" presStyleIdx="0" presStyleCnt="1" custLinFactNeighborY="-45891">
        <dgm:presLayoutVars>
          <dgm:chMax val="0"/>
          <dgm:bulletEnabled val="1"/>
        </dgm:presLayoutVars>
      </dgm:prSet>
      <dgm:spPr/>
      <dgm:t>
        <a:bodyPr/>
        <a:lstStyle/>
        <a:p>
          <a:endParaRPr lang="fr-FR"/>
        </a:p>
      </dgm:t>
    </dgm:pt>
  </dgm:ptLst>
  <dgm:cxnLst>
    <dgm:cxn modelId="{D2445975-A794-4289-83B3-CA3A9123BCBF}" type="presOf" srcId="{45977BF1-7933-4C91-811A-912135CF54C2}" destId="{14AE18A0-4EFE-44B8-ABA8-A452A3006E21}" srcOrd="0" destOrd="0" presId="urn:microsoft.com/office/officeart/2005/8/layout/vList2"/>
    <dgm:cxn modelId="{7E7E68B3-36A1-43B9-922C-B7467F5E55EB}" type="presOf" srcId="{136BAA72-36CC-4380-914C-2CBE82299BD1}" destId="{1B0914AE-03F2-4524-9E7C-9BC8954C1167}" srcOrd="0" destOrd="0" presId="urn:microsoft.com/office/officeart/2005/8/layout/vList2"/>
    <dgm:cxn modelId="{017B5733-98B0-4BAD-8087-EEE74A0C14A8}" srcId="{136BAA72-36CC-4380-914C-2CBE82299BD1}" destId="{45977BF1-7933-4C91-811A-912135CF54C2}" srcOrd="0" destOrd="0" parTransId="{88725D8B-C062-4B31-A7DF-D886F8F3D678}" sibTransId="{44729895-8329-4516-AC7E-D761A0509469}"/>
    <dgm:cxn modelId="{75260063-3201-4F06-8386-C8311B2D69C7}" type="presParOf" srcId="{1B0914AE-03F2-4524-9E7C-9BC8954C1167}" destId="{14AE18A0-4EFE-44B8-ABA8-A452A3006E2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69D0578-1500-4560-8F28-1E9C5B4EFB3F}"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fr-FR"/>
        </a:p>
      </dgm:t>
    </dgm:pt>
    <dgm:pt modelId="{C25B6602-4672-406A-9B83-A8B5980B0C95}">
      <dgm:prSet custT="1"/>
      <dgm:spPr>
        <a:solidFill>
          <a:schemeClr val="accent3">
            <a:lumMod val="60000"/>
            <a:lumOff val="40000"/>
          </a:schemeClr>
        </a:solidFill>
      </dgm:spPr>
      <dgm:t>
        <a:bodyPr/>
        <a:lstStyle/>
        <a:p>
          <a:pPr rtl="0"/>
          <a:r>
            <a:rPr lang="fr-FR" sz="2400" b="1" dirty="0" smtClean="0"/>
            <a:t>Récupération du </a:t>
          </a:r>
          <a:r>
            <a:rPr lang="fr-FR" sz="2400" b="1" dirty="0" smtClean="0">
              <a:solidFill>
                <a:schemeClr val="accent1"/>
              </a:solidFill>
            </a:rPr>
            <a:t>PLASTIQUE</a:t>
          </a:r>
          <a:r>
            <a:rPr lang="fr-FR" sz="1800" b="1" dirty="0" smtClean="0"/>
            <a:t>:</a:t>
          </a:r>
          <a:endParaRPr lang="fr-FR" sz="1800" dirty="0"/>
        </a:p>
      </dgm:t>
    </dgm:pt>
    <dgm:pt modelId="{6979965B-9776-4ADC-8177-75D1B54580A7}" type="parTrans" cxnId="{76DFDA6D-C968-4F57-9583-FEA7A3A977C5}">
      <dgm:prSet/>
      <dgm:spPr/>
      <dgm:t>
        <a:bodyPr/>
        <a:lstStyle/>
        <a:p>
          <a:endParaRPr lang="fr-FR"/>
        </a:p>
      </dgm:t>
    </dgm:pt>
    <dgm:pt modelId="{3EEF1331-E5DD-48D2-8866-CB0ACAD8360D}" type="sibTrans" cxnId="{76DFDA6D-C968-4F57-9583-FEA7A3A977C5}">
      <dgm:prSet/>
      <dgm:spPr/>
      <dgm:t>
        <a:bodyPr/>
        <a:lstStyle/>
        <a:p>
          <a:endParaRPr lang="fr-FR"/>
        </a:p>
      </dgm:t>
    </dgm:pt>
    <dgm:pt modelId="{5A70DBE3-0408-4FDB-AAFB-CFD4EC17BC49}">
      <dgm:prSet/>
      <dgm:spPr>
        <a:solidFill>
          <a:schemeClr val="accent3">
            <a:lumMod val="60000"/>
            <a:lumOff val="40000"/>
          </a:schemeClr>
        </a:solidFill>
      </dgm:spPr>
      <dgm:t>
        <a:bodyPr/>
        <a:lstStyle/>
        <a:p>
          <a:pPr rtl="0"/>
          <a:r>
            <a:rPr lang="fr-FR" b="1" dirty="0" smtClean="0">
              <a:solidFill>
                <a:schemeClr val="accent1"/>
              </a:solidFill>
            </a:rPr>
            <a:t>bouchons de bouteilles d’eau et sérum physiologique            (valorisé par des associations)</a:t>
          </a:r>
          <a:endParaRPr lang="fr-FR" dirty="0">
            <a:solidFill>
              <a:schemeClr val="accent1"/>
            </a:solidFill>
          </a:endParaRPr>
        </a:p>
      </dgm:t>
    </dgm:pt>
    <dgm:pt modelId="{61758F81-C62C-4D95-9369-509B0E854778}" type="parTrans" cxnId="{1F3EF2C4-7FD6-4C0B-A1AB-DD4C656EFBE7}">
      <dgm:prSet/>
      <dgm:spPr/>
      <dgm:t>
        <a:bodyPr/>
        <a:lstStyle/>
        <a:p>
          <a:endParaRPr lang="fr-FR"/>
        </a:p>
      </dgm:t>
    </dgm:pt>
    <dgm:pt modelId="{911EC60C-FB73-4E84-91CE-99255BABF92E}" type="sibTrans" cxnId="{1F3EF2C4-7FD6-4C0B-A1AB-DD4C656EFBE7}">
      <dgm:prSet/>
      <dgm:spPr/>
      <dgm:t>
        <a:bodyPr/>
        <a:lstStyle/>
        <a:p>
          <a:endParaRPr lang="fr-FR"/>
        </a:p>
      </dgm:t>
    </dgm:pt>
    <dgm:pt modelId="{DC6AC22A-F2DD-4519-B4ED-99F7426C7ABD}" type="pres">
      <dgm:prSet presAssocID="{B69D0578-1500-4560-8F28-1E9C5B4EFB3F}" presName="CompostProcess" presStyleCnt="0">
        <dgm:presLayoutVars>
          <dgm:dir/>
          <dgm:resizeHandles val="exact"/>
        </dgm:presLayoutVars>
      </dgm:prSet>
      <dgm:spPr/>
      <dgm:t>
        <a:bodyPr/>
        <a:lstStyle/>
        <a:p>
          <a:endParaRPr lang="fr-FR"/>
        </a:p>
      </dgm:t>
    </dgm:pt>
    <dgm:pt modelId="{6568119C-EB4D-409E-AAE7-75CC6297BD47}" type="pres">
      <dgm:prSet presAssocID="{B69D0578-1500-4560-8F28-1E9C5B4EFB3F}" presName="arrow" presStyleLbl="bgShp" presStyleIdx="0" presStyleCnt="1"/>
      <dgm:spPr>
        <a:solidFill>
          <a:schemeClr val="accent2">
            <a:lumMod val="20000"/>
            <a:lumOff val="80000"/>
          </a:schemeClr>
        </a:solidFill>
        <a:ln>
          <a:solidFill>
            <a:schemeClr val="bg2">
              <a:lumMod val="90000"/>
            </a:schemeClr>
          </a:solidFill>
        </a:ln>
      </dgm:spPr>
    </dgm:pt>
    <dgm:pt modelId="{1AB91B17-723F-4C89-AE90-A6A9EAC406A3}" type="pres">
      <dgm:prSet presAssocID="{B69D0578-1500-4560-8F28-1E9C5B4EFB3F}" presName="linearProcess" presStyleCnt="0"/>
      <dgm:spPr/>
    </dgm:pt>
    <dgm:pt modelId="{F108C503-595E-47CF-8A25-B2826B0E56C2}" type="pres">
      <dgm:prSet presAssocID="{C25B6602-4672-406A-9B83-A8B5980B0C95}" presName="textNode" presStyleLbl="node1" presStyleIdx="0" presStyleCnt="2" custLinFactNeighborX="28530" custLinFactNeighborY="-2914">
        <dgm:presLayoutVars>
          <dgm:bulletEnabled val="1"/>
        </dgm:presLayoutVars>
      </dgm:prSet>
      <dgm:spPr/>
      <dgm:t>
        <a:bodyPr/>
        <a:lstStyle/>
        <a:p>
          <a:endParaRPr lang="fr-FR"/>
        </a:p>
      </dgm:t>
    </dgm:pt>
    <dgm:pt modelId="{DB9C047F-6B93-4346-807B-81D86332FD78}" type="pres">
      <dgm:prSet presAssocID="{3EEF1331-E5DD-48D2-8866-CB0ACAD8360D}" presName="sibTrans" presStyleCnt="0"/>
      <dgm:spPr/>
    </dgm:pt>
    <dgm:pt modelId="{76B0BB00-45C7-405E-9495-7883DB5E0B94}" type="pres">
      <dgm:prSet presAssocID="{5A70DBE3-0408-4FDB-AAFB-CFD4EC17BC49}" presName="textNode" presStyleLbl="node1" presStyleIdx="1" presStyleCnt="2" custLinFactNeighborX="-50000" custLinFactNeighborY="-2914">
        <dgm:presLayoutVars>
          <dgm:bulletEnabled val="1"/>
        </dgm:presLayoutVars>
      </dgm:prSet>
      <dgm:spPr/>
      <dgm:t>
        <a:bodyPr/>
        <a:lstStyle/>
        <a:p>
          <a:endParaRPr lang="fr-FR"/>
        </a:p>
      </dgm:t>
    </dgm:pt>
  </dgm:ptLst>
  <dgm:cxnLst>
    <dgm:cxn modelId="{0F4AA3C0-6DB1-4B73-89EF-D7BCCB1E57A5}" type="presOf" srcId="{C25B6602-4672-406A-9B83-A8B5980B0C95}" destId="{F108C503-595E-47CF-8A25-B2826B0E56C2}" srcOrd="0" destOrd="0" presId="urn:microsoft.com/office/officeart/2005/8/layout/hProcess9"/>
    <dgm:cxn modelId="{1F3EF2C4-7FD6-4C0B-A1AB-DD4C656EFBE7}" srcId="{B69D0578-1500-4560-8F28-1E9C5B4EFB3F}" destId="{5A70DBE3-0408-4FDB-AAFB-CFD4EC17BC49}" srcOrd="1" destOrd="0" parTransId="{61758F81-C62C-4D95-9369-509B0E854778}" sibTransId="{911EC60C-FB73-4E84-91CE-99255BABF92E}"/>
    <dgm:cxn modelId="{76DFDA6D-C968-4F57-9583-FEA7A3A977C5}" srcId="{B69D0578-1500-4560-8F28-1E9C5B4EFB3F}" destId="{C25B6602-4672-406A-9B83-A8B5980B0C95}" srcOrd="0" destOrd="0" parTransId="{6979965B-9776-4ADC-8177-75D1B54580A7}" sibTransId="{3EEF1331-E5DD-48D2-8866-CB0ACAD8360D}"/>
    <dgm:cxn modelId="{DFCEA68D-7B1A-4146-B16F-8B7C280BBFC0}" type="presOf" srcId="{5A70DBE3-0408-4FDB-AAFB-CFD4EC17BC49}" destId="{76B0BB00-45C7-405E-9495-7883DB5E0B94}" srcOrd="0" destOrd="0" presId="urn:microsoft.com/office/officeart/2005/8/layout/hProcess9"/>
    <dgm:cxn modelId="{0900F914-981C-442F-9B51-2A2A566C5C8B}" type="presOf" srcId="{B69D0578-1500-4560-8F28-1E9C5B4EFB3F}" destId="{DC6AC22A-F2DD-4519-B4ED-99F7426C7ABD}" srcOrd="0" destOrd="0" presId="urn:microsoft.com/office/officeart/2005/8/layout/hProcess9"/>
    <dgm:cxn modelId="{BCA23412-660E-40E0-8AE9-1B708E718763}" type="presParOf" srcId="{DC6AC22A-F2DD-4519-B4ED-99F7426C7ABD}" destId="{6568119C-EB4D-409E-AAE7-75CC6297BD47}" srcOrd="0" destOrd="0" presId="urn:microsoft.com/office/officeart/2005/8/layout/hProcess9"/>
    <dgm:cxn modelId="{2ABFE183-6579-4C0B-9204-7FB442BBA156}" type="presParOf" srcId="{DC6AC22A-F2DD-4519-B4ED-99F7426C7ABD}" destId="{1AB91B17-723F-4C89-AE90-A6A9EAC406A3}" srcOrd="1" destOrd="0" presId="urn:microsoft.com/office/officeart/2005/8/layout/hProcess9"/>
    <dgm:cxn modelId="{B0EBCC35-9139-4044-8ED9-FF1FA92C19ED}" type="presParOf" srcId="{1AB91B17-723F-4C89-AE90-A6A9EAC406A3}" destId="{F108C503-595E-47CF-8A25-B2826B0E56C2}" srcOrd="0" destOrd="0" presId="urn:microsoft.com/office/officeart/2005/8/layout/hProcess9"/>
    <dgm:cxn modelId="{3C0A5F5A-B93B-4201-8E16-A5D1DD1B961E}" type="presParOf" srcId="{1AB91B17-723F-4C89-AE90-A6A9EAC406A3}" destId="{DB9C047F-6B93-4346-807B-81D86332FD78}" srcOrd="1" destOrd="0" presId="urn:microsoft.com/office/officeart/2005/8/layout/hProcess9"/>
    <dgm:cxn modelId="{8A362C96-40C4-409F-AAE1-A0E2FDDB02A9}" type="presParOf" srcId="{1AB91B17-723F-4C89-AE90-A6A9EAC406A3}" destId="{76B0BB00-45C7-405E-9495-7883DB5E0B94}"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E58A984-465D-49F1-BDEB-252D65D2BF12}"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fr-FR"/>
        </a:p>
      </dgm:t>
    </dgm:pt>
    <dgm:pt modelId="{04FAFDC6-FBF1-4949-B129-BA4D49E4C4E0}">
      <dgm:prSet custT="1"/>
      <dgm:spPr>
        <a:solidFill>
          <a:schemeClr val="accent3">
            <a:lumMod val="60000"/>
            <a:lumOff val="40000"/>
          </a:schemeClr>
        </a:solidFill>
      </dgm:spPr>
      <dgm:t>
        <a:bodyPr/>
        <a:lstStyle/>
        <a:p>
          <a:pPr rtl="0"/>
          <a:r>
            <a:rPr lang="fr-FR" sz="2400" b="1" dirty="0" smtClean="0"/>
            <a:t>Récupération de</a:t>
          </a:r>
          <a:endParaRPr lang="fr-FR" sz="2300" dirty="0">
            <a:solidFill>
              <a:schemeClr val="bg1"/>
            </a:solidFill>
          </a:endParaRPr>
        </a:p>
      </dgm:t>
    </dgm:pt>
    <dgm:pt modelId="{FBD83423-F180-456E-B618-B10CA3EC900F}" type="parTrans" cxnId="{F759EF2A-FD07-4A29-AD82-E72AC65A756C}">
      <dgm:prSet/>
      <dgm:spPr/>
      <dgm:t>
        <a:bodyPr/>
        <a:lstStyle/>
        <a:p>
          <a:endParaRPr lang="fr-FR"/>
        </a:p>
      </dgm:t>
    </dgm:pt>
    <dgm:pt modelId="{0511E444-870F-48ED-88AD-89C2E1867691}" type="sibTrans" cxnId="{F759EF2A-FD07-4A29-AD82-E72AC65A756C}">
      <dgm:prSet/>
      <dgm:spPr/>
      <dgm:t>
        <a:bodyPr/>
        <a:lstStyle/>
        <a:p>
          <a:endParaRPr lang="fr-FR"/>
        </a:p>
      </dgm:t>
    </dgm:pt>
    <dgm:pt modelId="{039D49CE-2E5A-4829-96CC-15E512C77E07}">
      <dgm:prSet custT="1"/>
      <dgm:spPr>
        <a:solidFill>
          <a:schemeClr val="accent3">
            <a:lumMod val="60000"/>
            <a:lumOff val="40000"/>
          </a:schemeClr>
        </a:solidFill>
      </dgm:spPr>
      <dgm:t>
        <a:bodyPr/>
        <a:lstStyle/>
        <a:p>
          <a:pPr rtl="0"/>
          <a:r>
            <a:rPr lang="fr-FR" sz="1800" b="1" dirty="0" smtClean="0"/>
            <a:t> </a:t>
          </a:r>
          <a:r>
            <a:rPr lang="fr-FR" sz="1800" b="1" dirty="0" smtClean="0">
              <a:solidFill>
                <a:schemeClr val="accent1"/>
              </a:solidFill>
            </a:rPr>
            <a:t>Filière spécifique </a:t>
          </a:r>
          <a:endParaRPr lang="fr-FR" sz="1800" dirty="0">
            <a:solidFill>
              <a:schemeClr val="accent1"/>
            </a:solidFill>
          </a:endParaRPr>
        </a:p>
      </dgm:t>
    </dgm:pt>
    <dgm:pt modelId="{41CEE704-B9D0-4829-98A7-2631EFC8DE5B}" type="parTrans" cxnId="{35535F06-A295-4420-9D37-6C298529EA25}">
      <dgm:prSet/>
      <dgm:spPr/>
      <dgm:t>
        <a:bodyPr/>
        <a:lstStyle/>
        <a:p>
          <a:endParaRPr lang="fr-FR"/>
        </a:p>
      </dgm:t>
    </dgm:pt>
    <dgm:pt modelId="{87B22C53-0285-4BF3-A671-8651D4C9F636}" type="sibTrans" cxnId="{35535F06-A295-4420-9D37-6C298529EA25}">
      <dgm:prSet/>
      <dgm:spPr/>
      <dgm:t>
        <a:bodyPr/>
        <a:lstStyle/>
        <a:p>
          <a:endParaRPr lang="fr-FR"/>
        </a:p>
      </dgm:t>
    </dgm:pt>
    <dgm:pt modelId="{A020C4C8-99FC-49C8-A5A3-0A4E93CB4C4A}">
      <dgm:prSet custT="1"/>
      <dgm:spPr>
        <a:solidFill>
          <a:schemeClr val="accent3">
            <a:lumMod val="60000"/>
            <a:lumOff val="40000"/>
          </a:schemeClr>
        </a:solidFill>
      </dgm:spPr>
      <dgm:t>
        <a:bodyPr/>
        <a:lstStyle/>
        <a:p>
          <a:pPr rtl="0"/>
          <a:r>
            <a:rPr lang="fr-FR" sz="1600" b="1" dirty="0" smtClean="0">
              <a:solidFill>
                <a:schemeClr val="accent1"/>
              </a:solidFill>
            </a:rPr>
            <a:t>VERRE RADIOS,DOCUMENTS CONFIDENTIELS,</a:t>
          </a:r>
          <a:br>
            <a:rPr lang="fr-FR" sz="1600" b="1" dirty="0" smtClean="0">
              <a:solidFill>
                <a:schemeClr val="accent1"/>
              </a:solidFill>
            </a:rPr>
          </a:br>
          <a:r>
            <a:rPr lang="fr-FR" sz="1600" b="1" dirty="0" smtClean="0">
              <a:solidFill>
                <a:schemeClr val="accent1"/>
              </a:solidFill>
            </a:rPr>
            <a:t>RESIDUS DE PRODUITS CHIMIQUES, PILES,PACE MAKER,CARTOUCHE D’ENCRE,CARTONS</a:t>
          </a:r>
          <a:endParaRPr lang="fr-FR" sz="2300" dirty="0">
            <a:solidFill>
              <a:schemeClr val="bg1"/>
            </a:solidFill>
          </a:endParaRPr>
        </a:p>
      </dgm:t>
    </dgm:pt>
    <dgm:pt modelId="{0FE88B63-3B03-4F6A-A4D9-4A2680DEE969}" type="parTrans" cxnId="{F4C70EDC-71A2-48E4-BE1D-0095A6122432}">
      <dgm:prSet/>
      <dgm:spPr/>
      <dgm:t>
        <a:bodyPr/>
        <a:lstStyle/>
        <a:p>
          <a:endParaRPr lang="fr-FR"/>
        </a:p>
      </dgm:t>
    </dgm:pt>
    <dgm:pt modelId="{31E604EC-F6FE-4FB8-B061-78582B770AFA}" type="sibTrans" cxnId="{F4C70EDC-71A2-48E4-BE1D-0095A6122432}">
      <dgm:prSet/>
      <dgm:spPr/>
      <dgm:t>
        <a:bodyPr/>
        <a:lstStyle/>
        <a:p>
          <a:endParaRPr lang="fr-FR"/>
        </a:p>
      </dgm:t>
    </dgm:pt>
    <dgm:pt modelId="{3E741827-61E7-428D-9C09-7CA6CE0195FD}" type="pres">
      <dgm:prSet presAssocID="{3E58A984-465D-49F1-BDEB-252D65D2BF12}" presName="CompostProcess" presStyleCnt="0">
        <dgm:presLayoutVars>
          <dgm:dir/>
          <dgm:resizeHandles val="exact"/>
        </dgm:presLayoutVars>
      </dgm:prSet>
      <dgm:spPr/>
      <dgm:t>
        <a:bodyPr/>
        <a:lstStyle/>
        <a:p>
          <a:endParaRPr lang="fr-FR"/>
        </a:p>
      </dgm:t>
    </dgm:pt>
    <dgm:pt modelId="{6A3D2CD7-44C6-445D-85D7-CF1B24EDB20C}" type="pres">
      <dgm:prSet presAssocID="{3E58A984-465D-49F1-BDEB-252D65D2BF12}" presName="arrow" presStyleLbl="bgShp" presStyleIdx="0" presStyleCnt="1" custLinFactNeighborX="260" custLinFactNeighborY="674"/>
      <dgm:spPr>
        <a:solidFill>
          <a:schemeClr val="accent2">
            <a:lumMod val="20000"/>
            <a:lumOff val="80000"/>
          </a:schemeClr>
        </a:solidFill>
        <a:ln>
          <a:solidFill>
            <a:schemeClr val="bg2">
              <a:lumMod val="90000"/>
            </a:schemeClr>
          </a:solidFill>
        </a:ln>
      </dgm:spPr>
    </dgm:pt>
    <dgm:pt modelId="{4B69ECD1-13FF-42EE-86DE-1090A5F22BAF}" type="pres">
      <dgm:prSet presAssocID="{3E58A984-465D-49F1-BDEB-252D65D2BF12}" presName="linearProcess" presStyleCnt="0"/>
      <dgm:spPr/>
    </dgm:pt>
    <dgm:pt modelId="{CB28CBEB-3EBB-42CD-8D61-1F1197116F76}" type="pres">
      <dgm:prSet presAssocID="{04FAFDC6-FBF1-4949-B129-BA4D49E4C4E0}" presName="textNode" presStyleLbl="node1" presStyleIdx="0" presStyleCnt="3" custScaleX="111869">
        <dgm:presLayoutVars>
          <dgm:bulletEnabled val="1"/>
        </dgm:presLayoutVars>
      </dgm:prSet>
      <dgm:spPr/>
      <dgm:t>
        <a:bodyPr/>
        <a:lstStyle/>
        <a:p>
          <a:endParaRPr lang="fr-FR"/>
        </a:p>
      </dgm:t>
    </dgm:pt>
    <dgm:pt modelId="{AAA346B0-0158-466A-BE7E-377C5D563775}" type="pres">
      <dgm:prSet presAssocID="{0511E444-870F-48ED-88AD-89C2E1867691}" presName="sibTrans" presStyleCnt="0"/>
      <dgm:spPr/>
    </dgm:pt>
    <dgm:pt modelId="{6CA0A077-54DD-4648-A3C5-F0CBE7ACA1FA}" type="pres">
      <dgm:prSet presAssocID="{A020C4C8-99FC-49C8-A5A3-0A4E93CB4C4A}" presName="textNode" presStyleLbl="node1" presStyleIdx="1" presStyleCnt="3" custScaleX="121789" custScaleY="156115">
        <dgm:presLayoutVars>
          <dgm:bulletEnabled val="1"/>
        </dgm:presLayoutVars>
      </dgm:prSet>
      <dgm:spPr/>
      <dgm:t>
        <a:bodyPr/>
        <a:lstStyle/>
        <a:p>
          <a:endParaRPr lang="fr-FR"/>
        </a:p>
      </dgm:t>
    </dgm:pt>
    <dgm:pt modelId="{20BFD6BA-EBB0-418B-9B35-8C6C9CE48B0B}" type="pres">
      <dgm:prSet presAssocID="{31E604EC-F6FE-4FB8-B061-78582B770AFA}" presName="sibTrans" presStyleCnt="0"/>
      <dgm:spPr/>
    </dgm:pt>
    <dgm:pt modelId="{F70E669C-BBAE-4635-B079-CE9485D02FD5}" type="pres">
      <dgm:prSet presAssocID="{039D49CE-2E5A-4829-96CC-15E512C77E07}" presName="textNode" presStyleLbl="node1" presStyleIdx="2" presStyleCnt="3">
        <dgm:presLayoutVars>
          <dgm:bulletEnabled val="1"/>
        </dgm:presLayoutVars>
      </dgm:prSet>
      <dgm:spPr/>
      <dgm:t>
        <a:bodyPr/>
        <a:lstStyle/>
        <a:p>
          <a:endParaRPr lang="fr-FR"/>
        </a:p>
      </dgm:t>
    </dgm:pt>
  </dgm:ptLst>
  <dgm:cxnLst>
    <dgm:cxn modelId="{F4C70EDC-71A2-48E4-BE1D-0095A6122432}" srcId="{3E58A984-465D-49F1-BDEB-252D65D2BF12}" destId="{A020C4C8-99FC-49C8-A5A3-0A4E93CB4C4A}" srcOrd="1" destOrd="0" parTransId="{0FE88B63-3B03-4F6A-A4D9-4A2680DEE969}" sibTransId="{31E604EC-F6FE-4FB8-B061-78582B770AFA}"/>
    <dgm:cxn modelId="{5C8DFF22-3A4C-46EE-A7D5-036925CCC89F}" type="presOf" srcId="{3E58A984-465D-49F1-BDEB-252D65D2BF12}" destId="{3E741827-61E7-428D-9C09-7CA6CE0195FD}" srcOrd="0" destOrd="0" presId="urn:microsoft.com/office/officeart/2005/8/layout/hProcess9"/>
    <dgm:cxn modelId="{F759EF2A-FD07-4A29-AD82-E72AC65A756C}" srcId="{3E58A984-465D-49F1-BDEB-252D65D2BF12}" destId="{04FAFDC6-FBF1-4949-B129-BA4D49E4C4E0}" srcOrd="0" destOrd="0" parTransId="{FBD83423-F180-456E-B618-B10CA3EC900F}" sibTransId="{0511E444-870F-48ED-88AD-89C2E1867691}"/>
    <dgm:cxn modelId="{92202085-F1F1-4A33-AE4E-77FF4255C508}" type="presOf" srcId="{039D49CE-2E5A-4829-96CC-15E512C77E07}" destId="{F70E669C-BBAE-4635-B079-CE9485D02FD5}" srcOrd="0" destOrd="0" presId="urn:microsoft.com/office/officeart/2005/8/layout/hProcess9"/>
    <dgm:cxn modelId="{4CC649ED-3220-4BD3-ADFB-9B45FE8B8670}" type="presOf" srcId="{04FAFDC6-FBF1-4949-B129-BA4D49E4C4E0}" destId="{CB28CBEB-3EBB-42CD-8D61-1F1197116F76}" srcOrd="0" destOrd="0" presId="urn:microsoft.com/office/officeart/2005/8/layout/hProcess9"/>
    <dgm:cxn modelId="{35535F06-A295-4420-9D37-6C298529EA25}" srcId="{3E58A984-465D-49F1-BDEB-252D65D2BF12}" destId="{039D49CE-2E5A-4829-96CC-15E512C77E07}" srcOrd="2" destOrd="0" parTransId="{41CEE704-B9D0-4829-98A7-2631EFC8DE5B}" sibTransId="{87B22C53-0285-4BF3-A671-8651D4C9F636}"/>
    <dgm:cxn modelId="{6D8B01EC-0CEA-461F-B91B-774B9168BA4C}" type="presOf" srcId="{A020C4C8-99FC-49C8-A5A3-0A4E93CB4C4A}" destId="{6CA0A077-54DD-4648-A3C5-F0CBE7ACA1FA}" srcOrd="0" destOrd="0" presId="urn:microsoft.com/office/officeart/2005/8/layout/hProcess9"/>
    <dgm:cxn modelId="{E7FC79C0-AE75-4F0B-A22A-34B7FFD47F7C}" type="presParOf" srcId="{3E741827-61E7-428D-9C09-7CA6CE0195FD}" destId="{6A3D2CD7-44C6-445D-85D7-CF1B24EDB20C}" srcOrd="0" destOrd="0" presId="urn:microsoft.com/office/officeart/2005/8/layout/hProcess9"/>
    <dgm:cxn modelId="{D032A0F6-EE7D-483C-9ADA-EE891BBF7619}" type="presParOf" srcId="{3E741827-61E7-428D-9C09-7CA6CE0195FD}" destId="{4B69ECD1-13FF-42EE-86DE-1090A5F22BAF}" srcOrd="1" destOrd="0" presId="urn:microsoft.com/office/officeart/2005/8/layout/hProcess9"/>
    <dgm:cxn modelId="{D49B0C06-2DBB-4426-8C40-8CB3E6A02E7A}" type="presParOf" srcId="{4B69ECD1-13FF-42EE-86DE-1090A5F22BAF}" destId="{CB28CBEB-3EBB-42CD-8D61-1F1197116F76}" srcOrd="0" destOrd="0" presId="urn:microsoft.com/office/officeart/2005/8/layout/hProcess9"/>
    <dgm:cxn modelId="{DBFAF84C-A2F0-4581-AB41-9FCD43DA70A9}" type="presParOf" srcId="{4B69ECD1-13FF-42EE-86DE-1090A5F22BAF}" destId="{AAA346B0-0158-466A-BE7E-377C5D563775}" srcOrd="1" destOrd="0" presId="urn:microsoft.com/office/officeart/2005/8/layout/hProcess9"/>
    <dgm:cxn modelId="{EA28F869-9431-4AC2-83F6-EABC6B78D299}" type="presParOf" srcId="{4B69ECD1-13FF-42EE-86DE-1090A5F22BAF}" destId="{6CA0A077-54DD-4648-A3C5-F0CBE7ACA1FA}" srcOrd="2" destOrd="0" presId="urn:microsoft.com/office/officeart/2005/8/layout/hProcess9"/>
    <dgm:cxn modelId="{C636C885-125A-4D09-9C54-D62797C9F4F6}" type="presParOf" srcId="{4B69ECD1-13FF-42EE-86DE-1090A5F22BAF}" destId="{20BFD6BA-EBB0-418B-9B35-8C6C9CE48B0B}" srcOrd="3" destOrd="0" presId="urn:microsoft.com/office/officeart/2005/8/layout/hProcess9"/>
    <dgm:cxn modelId="{3BD1B84E-E2D1-4B68-BCF2-52FF457B2A56}" type="presParOf" srcId="{4B69ECD1-13FF-42EE-86DE-1090A5F22BAF}" destId="{F70E669C-BBAE-4635-B079-CE9485D02FD5}"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36BAA72-36CC-4380-914C-2CBE82299BD1}"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fr-FR"/>
        </a:p>
      </dgm:t>
    </dgm:pt>
    <dgm:pt modelId="{45977BF1-7933-4C91-811A-912135CF54C2}">
      <dgm:prSet custT="1"/>
      <dgm:spPr>
        <a:solidFill>
          <a:schemeClr val="accent3">
            <a:lumMod val="60000"/>
            <a:lumOff val="40000"/>
          </a:schemeClr>
        </a:solidFill>
      </dgm:spPr>
      <dgm:t>
        <a:bodyPr/>
        <a:lstStyle/>
        <a:p>
          <a:pPr rtl="0"/>
          <a:r>
            <a:rPr lang="fr-FR" sz="2400" baseline="0" dirty="0" smtClean="0">
              <a:solidFill>
                <a:schemeClr val="accent1"/>
              </a:solidFill>
              <a:latin typeface="Aharoni" panose="02010803020104030203" pitchFamily="2" charset="-79"/>
              <a:cs typeface="Aharoni" panose="02010803020104030203" pitchFamily="2" charset="-79"/>
            </a:rPr>
            <a:t>Revalorisation  et recyclage des déchets</a:t>
          </a:r>
          <a:endParaRPr lang="fr-FR" sz="2400" dirty="0">
            <a:solidFill>
              <a:schemeClr val="accent1"/>
            </a:solidFill>
            <a:latin typeface="Aharoni" panose="02010803020104030203" pitchFamily="2" charset="-79"/>
            <a:cs typeface="Aharoni" panose="02010803020104030203" pitchFamily="2" charset="-79"/>
          </a:endParaRPr>
        </a:p>
      </dgm:t>
    </dgm:pt>
    <dgm:pt modelId="{88725D8B-C062-4B31-A7DF-D886F8F3D678}" type="parTrans" cxnId="{017B5733-98B0-4BAD-8087-EEE74A0C14A8}">
      <dgm:prSet/>
      <dgm:spPr/>
      <dgm:t>
        <a:bodyPr/>
        <a:lstStyle/>
        <a:p>
          <a:endParaRPr lang="fr-FR"/>
        </a:p>
      </dgm:t>
    </dgm:pt>
    <dgm:pt modelId="{44729895-8329-4516-AC7E-D761A0509469}" type="sibTrans" cxnId="{017B5733-98B0-4BAD-8087-EEE74A0C14A8}">
      <dgm:prSet/>
      <dgm:spPr/>
      <dgm:t>
        <a:bodyPr/>
        <a:lstStyle/>
        <a:p>
          <a:endParaRPr lang="fr-FR"/>
        </a:p>
      </dgm:t>
    </dgm:pt>
    <dgm:pt modelId="{1B0914AE-03F2-4524-9E7C-9BC8954C1167}" type="pres">
      <dgm:prSet presAssocID="{136BAA72-36CC-4380-914C-2CBE82299BD1}" presName="linear" presStyleCnt="0">
        <dgm:presLayoutVars>
          <dgm:animLvl val="lvl"/>
          <dgm:resizeHandles val="exact"/>
        </dgm:presLayoutVars>
      </dgm:prSet>
      <dgm:spPr/>
      <dgm:t>
        <a:bodyPr/>
        <a:lstStyle/>
        <a:p>
          <a:endParaRPr lang="fr-FR"/>
        </a:p>
      </dgm:t>
    </dgm:pt>
    <dgm:pt modelId="{14AE18A0-4EFE-44B8-ABA8-A452A3006E21}" type="pres">
      <dgm:prSet presAssocID="{45977BF1-7933-4C91-811A-912135CF54C2}" presName="parentText" presStyleLbl="node1" presStyleIdx="0" presStyleCnt="1" custLinFactNeighborX="958" custLinFactNeighborY="92838">
        <dgm:presLayoutVars>
          <dgm:chMax val="0"/>
          <dgm:bulletEnabled val="1"/>
        </dgm:presLayoutVars>
      </dgm:prSet>
      <dgm:spPr/>
      <dgm:t>
        <a:bodyPr/>
        <a:lstStyle/>
        <a:p>
          <a:endParaRPr lang="fr-FR"/>
        </a:p>
      </dgm:t>
    </dgm:pt>
  </dgm:ptLst>
  <dgm:cxnLst>
    <dgm:cxn modelId="{03F7CB0E-EEC8-4BFA-86DA-97DC860E1605}" type="presOf" srcId="{45977BF1-7933-4C91-811A-912135CF54C2}" destId="{14AE18A0-4EFE-44B8-ABA8-A452A3006E21}" srcOrd="0" destOrd="0" presId="urn:microsoft.com/office/officeart/2005/8/layout/vList2"/>
    <dgm:cxn modelId="{017B5733-98B0-4BAD-8087-EEE74A0C14A8}" srcId="{136BAA72-36CC-4380-914C-2CBE82299BD1}" destId="{45977BF1-7933-4C91-811A-912135CF54C2}" srcOrd="0" destOrd="0" parTransId="{88725D8B-C062-4B31-A7DF-D886F8F3D678}" sibTransId="{44729895-8329-4516-AC7E-D761A0509469}"/>
    <dgm:cxn modelId="{14B17F0A-8247-43BC-9D9B-B0169B8897A4}" type="presOf" srcId="{136BAA72-36CC-4380-914C-2CBE82299BD1}" destId="{1B0914AE-03F2-4524-9E7C-9BC8954C1167}" srcOrd="0" destOrd="0" presId="urn:microsoft.com/office/officeart/2005/8/layout/vList2"/>
    <dgm:cxn modelId="{A7744D0C-6911-4053-9ABA-71758879DC64}" type="presParOf" srcId="{1B0914AE-03F2-4524-9E7C-9BC8954C1167}" destId="{14AE18A0-4EFE-44B8-ABA8-A452A3006E2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62EBE04-87C1-4A4B-850A-9D6C75C33933}"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fr-FR"/>
        </a:p>
      </dgm:t>
    </dgm:pt>
    <dgm:pt modelId="{67B2D5FD-EC8A-4568-82AB-7B0967E74ED6}">
      <dgm:prSet custT="1"/>
      <dgm:spPr>
        <a:solidFill>
          <a:schemeClr val="accent3">
            <a:lumMod val="60000"/>
            <a:lumOff val="40000"/>
          </a:schemeClr>
        </a:solidFill>
      </dgm:spPr>
      <dgm:t>
        <a:bodyPr/>
        <a:lstStyle/>
        <a:p>
          <a:pPr rtl="0"/>
          <a:r>
            <a:rPr lang="fr-FR" sz="2400" baseline="0" dirty="0" smtClean="0">
              <a:solidFill>
                <a:schemeClr val="accent1"/>
              </a:solidFill>
              <a:latin typeface="Aharoni" panose="02010803020104030203" pitchFamily="2" charset="-79"/>
              <a:cs typeface="Aharoni" panose="02010803020104030203" pitchFamily="2" charset="-79"/>
            </a:rPr>
            <a:t>Initiative pour compenser l’empreinte carbone</a:t>
          </a:r>
          <a:endParaRPr lang="fr-FR" sz="2400" dirty="0">
            <a:solidFill>
              <a:schemeClr val="accent1"/>
            </a:solidFill>
            <a:latin typeface="Aharoni" panose="02010803020104030203" pitchFamily="2" charset="-79"/>
            <a:cs typeface="Aharoni" panose="02010803020104030203" pitchFamily="2" charset="-79"/>
          </a:endParaRPr>
        </a:p>
      </dgm:t>
    </dgm:pt>
    <dgm:pt modelId="{71DD966C-98B3-484C-8C8E-96DBF9EF4A67}" type="parTrans" cxnId="{0A551360-B5E1-4055-8B2A-9379F3988E68}">
      <dgm:prSet/>
      <dgm:spPr/>
      <dgm:t>
        <a:bodyPr/>
        <a:lstStyle/>
        <a:p>
          <a:endParaRPr lang="fr-FR"/>
        </a:p>
      </dgm:t>
    </dgm:pt>
    <dgm:pt modelId="{E4A6F7DE-B98A-4B1B-8EA6-C67284320B12}" type="sibTrans" cxnId="{0A551360-B5E1-4055-8B2A-9379F3988E68}">
      <dgm:prSet/>
      <dgm:spPr/>
      <dgm:t>
        <a:bodyPr/>
        <a:lstStyle/>
        <a:p>
          <a:endParaRPr lang="fr-FR"/>
        </a:p>
      </dgm:t>
    </dgm:pt>
    <dgm:pt modelId="{BBE09596-3A65-4F5A-81EE-4608C9C38D16}" type="pres">
      <dgm:prSet presAssocID="{E62EBE04-87C1-4A4B-850A-9D6C75C33933}" presName="linear" presStyleCnt="0">
        <dgm:presLayoutVars>
          <dgm:animLvl val="lvl"/>
          <dgm:resizeHandles val="exact"/>
        </dgm:presLayoutVars>
      </dgm:prSet>
      <dgm:spPr/>
      <dgm:t>
        <a:bodyPr/>
        <a:lstStyle/>
        <a:p>
          <a:endParaRPr lang="fr-FR"/>
        </a:p>
      </dgm:t>
    </dgm:pt>
    <dgm:pt modelId="{4ABE34A3-5D54-4F0B-8910-726865A4ED67}" type="pres">
      <dgm:prSet presAssocID="{67B2D5FD-EC8A-4568-82AB-7B0967E74ED6}" presName="parentText" presStyleLbl="node1" presStyleIdx="0" presStyleCnt="1">
        <dgm:presLayoutVars>
          <dgm:chMax val="0"/>
          <dgm:bulletEnabled val="1"/>
        </dgm:presLayoutVars>
      </dgm:prSet>
      <dgm:spPr/>
      <dgm:t>
        <a:bodyPr/>
        <a:lstStyle/>
        <a:p>
          <a:endParaRPr lang="fr-FR"/>
        </a:p>
      </dgm:t>
    </dgm:pt>
  </dgm:ptLst>
  <dgm:cxnLst>
    <dgm:cxn modelId="{7DC66A54-86C9-48C9-86C6-5411212FE534}" type="presOf" srcId="{67B2D5FD-EC8A-4568-82AB-7B0967E74ED6}" destId="{4ABE34A3-5D54-4F0B-8910-726865A4ED67}" srcOrd="0" destOrd="0" presId="urn:microsoft.com/office/officeart/2005/8/layout/vList2"/>
    <dgm:cxn modelId="{0A551360-B5E1-4055-8B2A-9379F3988E68}" srcId="{E62EBE04-87C1-4A4B-850A-9D6C75C33933}" destId="{67B2D5FD-EC8A-4568-82AB-7B0967E74ED6}" srcOrd="0" destOrd="0" parTransId="{71DD966C-98B3-484C-8C8E-96DBF9EF4A67}" sibTransId="{E4A6F7DE-B98A-4B1B-8EA6-C67284320B12}"/>
    <dgm:cxn modelId="{721F18DD-C58E-498C-85B3-DC8D38DA9CEA}" type="presOf" srcId="{E62EBE04-87C1-4A4B-850A-9D6C75C33933}" destId="{BBE09596-3A65-4F5A-81EE-4608C9C38D16}" srcOrd="0" destOrd="0" presId="urn:microsoft.com/office/officeart/2005/8/layout/vList2"/>
    <dgm:cxn modelId="{9049C867-D3E7-486B-90F3-B2F060791176}" type="presParOf" srcId="{BBE09596-3A65-4F5A-81EE-4608C9C38D16}" destId="{4ABE34A3-5D54-4F0B-8910-726865A4ED6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62EBE04-87C1-4A4B-850A-9D6C75C33933}"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fr-FR"/>
        </a:p>
      </dgm:t>
    </dgm:pt>
    <dgm:pt modelId="{67B2D5FD-EC8A-4568-82AB-7B0967E74ED6}">
      <dgm:prSet custT="1"/>
      <dgm:spPr>
        <a:solidFill>
          <a:schemeClr val="accent3">
            <a:lumMod val="60000"/>
            <a:lumOff val="40000"/>
          </a:schemeClr>
        </a:solidFill>
      </dgm:spPr>
      <dgm:t>
        <a:bodyPr/>
        <a:lstStyle/>
        <a:p>
          <a:pPr rtl="0"/>
          <a:r>
            <a:rPr lang="fr-FR" sz="2400" baseline="0" dirty="0" smtClean="0">
              <a:solidFill>
                <a:schemeClr val="accent1"/>
              </a:solidFill>
              <a:latin typeface="Aharoni" panose="02010803020104030203" pitchFamily="2" charset="-79"/>
              <a:cs typeface="Aharoni" panose="02010803020104030203" pitchFamily="2" charset="-79"/>
            </a:rPr>
            <a:t>Initiative pour compenser l’empreinte carbone</a:t>
          </a:r>
          <a:endParaRPr lang="fr-FR" sz="2400" dirty="0">
            <a:solidFill>
              <a:schemeClr val="accent1"/>
            </a:solidFill>
            <a:latin typeface="Aharoni" panose="02010803020104030203" pitchFamily="2" charset="-79"/>
            <a:cs typeface="Aharoni" panose="02010803020104030203" pitchFamily="2" charset="-79"/>
          </a:endParaRPr>
        </a:p>
      </dgm:t>
    </dgm:pt>
    <dgm:pt modelId="{71DD966C-98B3-484C-8C8E-96DBF9EF4A67}" type="parTrans" cxnId="{0A551360-B5E1-4055-8B2A-9379F3988E68}">
      <dgm:prSet/>
      <dgm:spPr/>
      <dgm:t>
        <a:bodyPr/>
        <a:lstStyle/>
        <a:p>
          <a:endParaRPr lang="fr-FR"/>
        </a:p>
      </dgm:t>
    </dgm:pt>
    <dgm:pt modelId="{E4A6F7DE-B98A-4B1B-8EA6-C67284320B12}" type="sibTrans" cxnId="{0A551360-B5E1-4055-8B2A-9379F3988E68}">
      <dgm:prSet/>
      <dgm:spPr/>
      <dgm:t>
        <a:bodyPr/>
        <a:lstStyle/>
        <a:p>
          <a:endParaRPr lang="fr-FR"/>
        </a:p>
      </dgm:t>
    </dgm:pt>
    <dgm:pt modelId="{BBE09596-3A65-4F5A-81EE-4608C9C38D16}" type="pres">
      <dgm:prSet presAssocID="{E62EBE04-87C1-4A4B-850A-9D6C75C33933}" presName="linear" presStyleCnt="0">
        <dgm:presLayoutVars>
          <dgm:animLvl val="lvl"/>
          <dgm:resizeHandles val="exact"/>
        </dgm:presLayoutVars>
      </dgm:prSet>
      <dgm:spPr/>
      <dgm:t>
        <a:bodyPr/>
        <a:lstStyle/>
        <a:p>
          <a:endParaRPr lang="fr-FR"/>
        </a:p>
      </dgm:t>
    </dgm:pt>
    <dgm:pt modelId="{4ABE34A3-5D54-4F0B-8910-726865A4ED67}" type="pres">
      <dgm:prSet presAssocID="{67B2D5FD-EC8A-4568-82AB-7B0967E74ED6}" presName="parentText" presStyleLbl="node1" presStyleIdx="0" presStyleCnt="1">
        <dgm:presLayoutVars>
          <dgm:chMax val="0"/>
          <dgm:bulletEnabled val="1"/>
        </dgm:presLayoutVars>
      </dgm:prSet>
      <dgm:spPr/>
      <dgm:t>
        <a:bodyPr/>
        <a:lstStyle/>
        <a:p>
          <a:endParaRPr lang="fr-FR"/>
        </a:p>
      </dgm:t>
    </dgm:pt>
  </dgm:ptLst>
  <dgm:cxnLst>
    <dgm:cxn modelId="{92DEF7D7-B38F-43D1-B56E-3F938C363515}" type="presOf" srcId="{E62EBE04-87C1-4A4B-850A-9D6C75C33933}" destId="{BBE09596-3A65-4F5A-81EE-4608C9C38D16}" srcOrd="0" destOrd="0" presId="urn:microsoft.com/office/officeart/2005/8/layout/vList2"/>
    <dgm:cxn modelId="{0A551360-B5E1-4055-8B2A-9379F3988E68}" srcId="{E62EBE04-87C1-4A4B-850A-9D6C75C33933}" destId="{67B2D5FD-EC8A-4568-82AB-7B0967E74ED6}" srcOrd="0" destOrd="0" parTransId="{71DD966C-98B3-484C-8C8E-96DBF9EF4A67}" sibTransId="{E4A6F7DE-B98A-4B1B-8EA6-C67284320B12}"/>
    <dgm:cxn modelId="{3F42906B-1994-4D0C-BFF5-B1F95652FEA6}" type="presOf" srcId="{67B2D5FD-EC8A-4568-82AB-7B0967E74ED6}" destId="{4ABE34A3-5D54-4F0B-8910-726865A4ED67}" srcOrd="0" destOrd="0" presId="urn:microsoft.com/office/officeart/2005/8/layout/vList2"/>
    <dgm:cxn modelId="{3FA4B2C9-1916-472E-A53F-A941ABA9A630}" type="presParOf" srcId="{BBE09596-3A65-4F5A-81EE-4608C9C38D16}" destId="{4ABE34A3-5D54-4F0B-8910-726865A4ED6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A0AB32-6127-4978-805A-D57F0BEDDBE1}"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fr-FR"/>
        </a:p>
      </dgm:t>
    </dgm:pt>
    <dgm:pt modelId="{3307EFE5-652D-491D-81D5-BB576674D0D5}">
      <dgm:prSet custT="1"/>
      <dgm:spPr>
        <a:solidFill>
          <a:schemeClr val="accent3">
            <a:lumMod val="60000"/>
            <a:lumOff val="40000"/>
          </a:schemeClr>
        </a:solidFill>
      </dgm:spPr>
      <dgm:t>
        <a:bodyPr/>
        <a:lstStyle/>
        <a:p>
          <a:pPr rtl="0"/>
          <a:r>
            <a:rPr lang="fr-FR" sz="2400" i="0" dirty="0" smtClean="0">
              <a:solidFill>
                <a:schemeClr val="accent1"/>
              </a:solidFill>
              <a:latin typeface="Aharoni" panose="02010803020104030203" pitchFamily="2" charset="-79"/>
              <a:cs typeface="Aharoni" panose="02010803020104030203" pitchFamily="2" charset="-79"/>
            </a:rPr>
            <a:t>Limiter le gaspillage</a:t>
          </a:r>
          <a:endParaRPr lang="fr-FR" sz="2400" i="0" dirty="0">
            <a:solidFill>
              <a:schemeClr val="accent1"/>
            </a:solidFill>
            <a:latin typeface="Aharoni" panose="02010803020104030203" pitchFamily="2" charset="-79"/>
            <a:cs typeface="Aharoni" panose="02010803020104030203" pitchFamily="2" charset="-79"/>
          </a:endParaRPr>
        </a:p>
      </dgm:t>
    </dgm:pt>
    <dgm:pt modelId="{B025406E-1397-415B-997A-3864D86DD62D}" type="parTrans" cxnId="{5D62D34D-A38E-4B66-98B0-EA919C45FAC4}">
      <dgm:prSet/>
      <dgm:spPr/>
      <dgm:t>
        <a:bodyPr/>
        <a:lstStyle/>
        <a:p>
          <a:endParaRPr lang="fr-FR"/>
        </a:p>
      </dgm:t>
    </dgm:pt>
    <dgm:pt modelId="{344DEA93-24AF-4CB8-A23E-BC04124DD6C4}" type="sibTrans" cxnId="{5D62D34D-A38E-4B66-98B0-EA919C45FAC4}">
      <dgm:prSet/>
      <dgm:spPr/>
      <dgm:t>
        <a:bodyPr/>
        <a:lstStyle/>
        <a:p>
          <a:endParaRPr lang="fr-FR"/>
        </a:p>
      </dgm:t>
    </dgm:pt>
    <dgm:pt modelId="{DB766150-982A-4A26-924E-4B9C87A4FC4F}" type="pres">
      <dgm:prSet presAssocID="{27A0AB32-6127-4978-805A-D57F0BEDDBE1}" presName="linear" presStyleCnt="0">
        <dgm:presLayoutVars>
          <dgm:animLvl val="lvl"/>
          <dgm:resizeHandles val="exact"/>
        </dgm:presLayoutVars>
      </dgm:prSet>
      <dgm:spPr/>
      <dgm:t>
        <a:bodyPr/>
        <a:lstStyle/>
        <a:p>
          <a:endParaRPr lang="fr-FR"/>
        </a:p>
      </dgm:t>
    </dgm:pt>
    <dgm:pt modelId="{1DA4D151-3D15-4276-86AB-25E069282BE8}" type="pres">
      <dgm:prSet presAssocID="{3307EFE5-652D-491D-81D5-BB576674D0D5}" presName="parentText" presStyleLbl="node1" presStyleIdx="0" presStyleCnt="1" custLinFactNeighborX="61" custLinFactNeighborY="6636">
        <dgm:presLayoutVars>
          <dgm:chMax val="0"/>
          <dgm:bulletEnabled val="1"/>
        </dgm:presLayoutVars>
      </dgm:prSet>
      <dgm:spPr/>
      <dgm:t>
        <a:bodyPr/>
        <a:lstStyle/>
        <a:p>
          <a:endParaRPr lang="fr-FR"/>
        </a:p>
      </dgm:t>
    </dgm:pt>
  </dgm:ptLst>
  <dgm:cxnLst>
    <dgm:cxn modelId="{C501FEF4-9005-4963-846C-56E20E6FA48F}" type="presOf" srcId="{3307EFE5-652D-491D-81D5-BB576674D0D5}" destId="{1DA4D151-3D15-4276-86AB-25E069282BE8}" srcOrd="0" destOrd="0" presId="urn:microsoft.com/office/officeart/2005/8/layout/vList2"/>
    <dgm:cxn modelId="{C95B5E8E-1DFF-4A37-BBC4-4E12F861AE76}" type="presOf" srcId="{27A0AB32-6127-4978-805A-D57F0BEDDBE1}" destId="{DB766150-982A-4A26-924E-4B9C87A4FC4F}" srcOrd="0" destOrd="0" presId="urn:microsoft.com/office/officeart/2005/8/layout/vList2"/>
    <dgm:cxn modelId="{5D62D34D-A38E-4B66-98B0-EA919C45FAC4}" srcId="{27A0AB32-6127-4978-805A-D57F0BEDDBE1}" destId="{3307EFE5-652D-491D-81D5-BB576674D0D5}" srcOrd="0" destOrd="0" parTransId="{B025406E-1397-415B-997A-3864D86DD62D}" sibTransId="{344DEA93-24AF-4CB8-A23E-BC04124DD6C4}"/>
    <dgm:cxn modelId="{94AE2BD8-9D5C-46D0-9564-98FAB026812E}" type="presParOf" srcId="{DB766150-982A-4A26-924E-4B9C87A4FC4F}" destId="{1DA4D151-3D15-4276-86AB-25E069282BE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A0AB32-6127-4978-805A-D57F0BEDDBE1}"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fr-FR"/>
        </a:p>
      </dgm:t>
    </dgm:pt>
    <dgm:pt modelId="{3307EFE5-652D-491D-81D5-BB576674D0D5}">
      <dgm:prSet custT="1"/>
      <dgm:spPr>
        <a:solidFill>
          <a:schemeClr val="accent3">
            <a:lumMod val="60000"/>
            <a:lumOff val="40000"/>
          </a:schemeClr>
        </a:solidFill>
      </dgm:spPr>
      <dgm:t>
        <a:bodyPr/>
        <a:lstStyle/>
        <a:p>
          <a:pPr rtl="0"/>
          <a:r>
            <a:rPr lang="fr-FR" sz="2400" i="0" dirty="0" smtClean="0">
              <a:solidFill>
                <a:schemeClr val="accent1"/>
              </a:solidFill>
              <a:latin typeface="Aharoni" panose="02010803020104030203" pitchFamily="2" charset="-79"/>
              <a:cs typeface="Aharoni" panose="02010803020104030203" pitchFamily="2" charset="-79"/>
            </a:rPr>
            <a:t>Limiter le gaspillage</a:t>
          </a:r>
          <a:endParaRPr lang="fr-FR" sz="2400" i="0" dirty="0">
            <a:solidFill>
              <a:schemeClr val="accent1"/>
            </a:solidFill>
            <a:latin typeface="Aharoni" panose="02010803020104030203" pitchFamily="2" charset="-79"/>
            <a:cs typeface="Aharoni" panose="02010803020104030203" pitchFamily="2" charset="-79"/>
          </a:endParaRPr>
        </a:p>
      </dgm:t>
    </dgm:pt>
    <dgm:pt modelId="{B025406E-1397-415B-997A-3864D86DD62D}" type="parTrans" cxnId="{5D62D34D-A38E-4B66-98B0-EA919C45FAC4}">
      <dgm:prSet/>
      <dgm:spPr/>
      <dgm:t>
        <a:bodyPr/>
        <a:lstStyle/>
        <a:p>
          <a:endParaRPr lang="fr-FR"/>
        </a:p>
      </dgm:t>
    </dgm:pt>
    <dgm:pt modelId="{344DEA93-24AF-4CB8-A23E-BC04124DD6C4}" type="sibTrans" cxnId="{5D62D34D-A38E-4B66-98B0-EA919C45FAC4}">
      <dgm:prSet/>
      <dgm:spPr/>
      <dgm:t>
        <a:bodyPr/>
        <a:lstStyle/>
        <a:p>
          <a:endParaRPr lang="fr-FR"/>
        </a:p>
      </dgm:t>
    </dgm:pt>
    <dgm:pt modelId="{DB766150-982A-4A26-924E-4B9C87A4FC4F}" type="pres">
      <dgm:prSet presAssocID="{27A0AB32-6127-4978-805A-D57F0BEDDBE1}" presName="linear" presStyleCnt="0">
        <dgm:presLayoutVars>
          <dgm:animLvl val="lvl"/>
          <dgm:resizeHandles val="exact"/>
        </dgm:presLayoutVars>
      </dgm:prSet>
      <dgm:spPr/>
      <dgm:t>
        <a:bodyPr/>
        <a:lstStyle/>
        <a:p>
          <a:endParaRPr lang="fr-FR"/>
        </a:p>
      </dgm:t>
    </dgm:pt>
    <dgm:pt modelId="{1DA4D151-3D15-4276-86AB-25E069282BE8}" type="pres">
      <dgm:prSet presAssocID="{3307EFE5-652D-491D-81D5-BB576674D0D5}" presName="parentText" presStyleLbl="node1" presStyleIdx="0" presStyleCnt="1" custLinFactNeighborX="61" custLinFactNeighborY="6636">
        <dgm:presLayoutVars>
          <dgm:chMax val="0"/>
          <dgm:bulletEnabled val="1"/>
        </dgm:presLayoutVars>
      </dgm:prSet>
      <dgm:spPr/>
      <dgm:t>
        <a:bodyPr/>
        <a:lstStyle/>
        <a:p>
          <a:endParaRPr lang="fr-FR"/>
        </a:p>
      </dgm:t>
    </dgm:pt>
  </dgm:ptLst>
  <dgm:cxnLst>
    <dgm:cxn modelId="{389C0204-A50C-4D2B-8A31-DF1CF139620A}" type="presOf" srcId="{3307EFE5-652D-491D-81D5-BB576674D0D5}" destId="{1DA4D151-3D15-4276-86AB-25E069282BE8}" srcOrd="0" destOrd="0" presId="urn:microsoft.com/office/officeart/2005/8/layout/vList2"/>
    <dgm:cxn modelId="{E463DCDF-6DF3-4804-AE85-538EA78758D9}" type="presOf" srcId="{27A0AB32-6127-4978-805A-D57F0BEDDBE1}" destId="{DB766150-982A-4A26-924E-4B9C87A4FC4F}" srcOrd="0" destOrd="0" presId="urn:microsoft.com/office/officeart/2005/8/layout/vList2"/>
    <dgm:cxn modelId="{5D62D34D-A38E-4B66-98B0-EA919C45FAC4}" srcId="{27A0AB32-6127-4978-805A-D57F0BEDDBE1}" destId="{3307EFE5-652D-491D-81D5-BB576674D0D5}" srcOrd="0" destOrd="0" parTransId="{B025406E-1397-415B-997A-3864D86DD62D}" sibTransId="{344DEA93-24AF-4CB8-A23E-BC04124DD6C4}"/>
    <dgm:cxn modelId="{83A1343B-0A49-4553-829D-9E82DE469954}" type="presParOf" srcId="{DB766150-982A-4A26-924E-4B9C87A4FC4F}" destId="{1DA4D151-3D15-4276-86AB-25E069282BE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6C906A-E12C-45E0-AA04-DEE7CF2849CD}"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fr-FR"/>
        </a:p>
      </dgm:t>
    </dgm:pt>
    <dgm:pt modelId="{7F9AB725-F75B-4BEE-A3F1-4F4BF05B0460}">
      <dgm:prSet/>
      <dgm:spPr/>
      <dgm:t>
        <a:bodyPr/>
        <a:lstStyle/>
        <a:p>
          <a:pPr rtl="0"/>
          <a:r>
            <a:rPr lang="fr-FR" b="1" smtClean="0"/>
            <a:t>Selon l’article R1335-1 du CSP:</a:t>
          </a:r>
          <a:endParaRPr lang="fr-FR"/>
        </a:p>
      </dgm:t>
    </dgm:pt>
    <dgm:pt modelId="{3ED47B2A-55C5-41D3-8238-87EA45948DF3}" type="parTrans" cxnId="{F0C5810D-9F33-488E-92DB-00B27D398B2E}">
      <dgm:prSet/>
      <dgm:spPr/>
      <dgm:t>
        <a:bodyPr/>
        <a:lstStyle/>
        <a:p>
          <a:endParaRPr lang="fr-FR"/>
        </a:p>
      </dgm:t>
    </dgm:pt>
    <dgm:pt modelId="{20D8E13A-E4DF-41B0-B865-FCEEE4A97267}" type="sibTrans" cxnId="{F0C5810D-9F33-488E-92DB-00B27D398B2E}">
      <dgm:prSet/>
      <dgm:spPr/>
      <dgm:t>
        <a:bodyPr/>
        <a:lstStyle/>
        <a:p>
          <a:endParaRPr lang="fr-FR"/>
        </a:p>
      </dgm:t>
    </dgm:pt>
    <dgm:pt modelId="{17993A23-84D4-44BD-86B8-B371303524F9}">
      <dgm:prSet/>
      <dgm:spPr/>
      <dgm:t>
        <a:bodyPr/>
        <a:lstStyle/>
        <a:p>
          <a:pPr rtl="0"/>
          <a:r>
            <a:rPr lang="fr-FR" b="1" dirty="0" smtClean="0"/>
            <a:t>Les déchets d’activité de soin sont les déchets issus des activités de diagnostique, de suivi et de traitement préventif, curatif ou palliatif, dans les domaines de la médecine humaine et vétérinaire.</a:t>
          </a:r>
          <a:endParaRPr lang="fr-FR" dirty="0"/>
        </a:p>
      </dgm:t>
    </dgm:pt>
    <dgm:pt modelId="{1FADF6CB-DB67-43DA-B69E-12B491194424}" type="parTrans" cxnId="{A5B811C6-5CCC-42D3-8ED7-06B93F2ACBE7}">
      <dgm:prSet/>
      <dgm:spPr/>
      <dgm:t>
        <a:bodyPr/>
        <a:lstStyle/>
        <a:p>
          <a:endParaRPr lang="fr-FR"/>
        </a:p>
      </dgm:t>
    </dgm:pt>
    <dgm:pt modelId="{65BABCD7-F615-46E4-986A-51A4BD4E87DC}" type="sibTrans" cxnId="{A5B811C6-5CCC-42D3-8ED7-06B93F2ACBE7}">
      <dgm:prSet/>
      <dgm:spPr/>
      <dgm:t>
        <a:bodyPr/>
        <a:lstStyle/>
        <a:p>
          <a:endParaRPr lang="fr-FR"/>
        </a:p>
      </dgm:t>
    </dgm:pt>
    <dgm:pt modelId="{8216922B-CCD9-45BF-A01F-9DF65B4B549A}" type="pres">
      <dgm:prSet presAssocID="{746C906A-E12C-45E0-AA04-DEE7CF2849CD}" presName="Name0" presStyleCnt="0">
        <dgm:presLayoutVars>
          <dgm:chMax val="7"/>
          <dgm:dir/>
          <dgm:animLvl val="lvl"/>
          <dgm:resizeHandles val="exact"/>
        </dgm:presLayoutVars>
      </dgm:prSet>
      <dgm:spPr/>
      <dgm:t>
        <a:bodyPr/>
        <a:lstStyle/>
        <a:p>
          <a:endParaRPr lang="fr-FR"/>
        </a:p>
      </dgm:t>
    </dgm:pt>
    <dgm:pt modelId="{87642492-44BD-4417-AA06-2771BCD5D503}" type="pres">
      <dgm:prSet presAssocID="{7F9AB725-F75B-4BEE-A3F1-4F4BF05B0460}" presName="circle1" presStyleLbl="node1" presStyleIdx="0" presStyleCnt="2"/>
      <dgm:spPr>
        <a:solidFill>
          <a:schemeClr val="accent3">
            <a:lumMod val="60000"/>
            <a:lumOff val="40000"/>
          </a:schemeClr>
        </a:solidFill>
      </dgm:spPr>
      <dgm:t>
        <a:bodyPr/>
        <a:lstStyle/>
        <a:p>
          <a:endParaRPr lang="fr-FR"/>
        </a:p>
      </dgm:t>
    </dgm:pt>
    <dgm:pt modelId="{06F9AF9D-4D61-44D4-8546-4F59387A0456}" type="pres">
      <dgm:prSet presAssocID="{7F9AB725-F75B-4BEE-A3F1-4F4BF05B0460}" presName="space" presStyleCnt="0"/>
      <dgm:spPr/>
    </dgm:pt>
    <dgm:pt modelId="{BCCE529E-A01A-4CBF-9130-B98AB7EA7120}" type="pres">
      <dgm:prSet presAssocID="{7F9AB725-F75B-4BEE-A3F1-4F4BF05B0460}" presName="rect1" presStyleLbl="alignAcc1" presStyleIdx="0" presStyleCnt="2"/>
      <dgm:spPr/>
      <dgm:t>
        <a:bodyPr/>
        <a:lstStyle/>
        <a:p>
          <a:endParaRPr lang="fr-FR"/>
        </a:p>
      </dgm:t>
    </dgm:pt>
    <dgm:pt modelId="{7925653E-A367-43C8-A3C1-8044C504C4C0}" type="pres">
      <dgm:prSet presAssocID="{17993A23-84D4-44BD-86B8-B371303524F9}" presName="vertSpace2" presStyleLbl="node1" presStyleIdx="0" presStyleCnt="2"/>
      <dgm:spPr/>
    </dgm:pt>
    <dgm:pt modelId="{40C9690C-537B-4308-9C27-950F1C425328}" type="pres">
      <dgm:prSet presAssocID="{17993A23-84D4-44BD-86B8-B371303524F9}" presName="circle2" presStyleLbl="node1" presStyleIdx="1" presStyleCnt="2"/>
      <dgm:spPr/>
    </dgm:pt>
    <dgm:pt modelId="{3E55CF88-264C-406F-BC36-A53B3925CFB0}" type="pres">
      <dgm:prSet presAssocID="{17993A23-84D4-44BD-86B8-B371303524F9}" presName="rect2" presStyleLbl="alignAcc1" presStyleIdx="1" presStyleCnt="2" custScaleY="137479"/>
      <dgm:spPr/>
      <dgm:t>
        <a:bodyPr/>
        <a:lstStyle/>
        <a:p>
          <a:endParaRPr lang="fr-FR"/>
        </a:p>
      </dgm:t>
    </dgm:pt>
    <dgm:pt modelId="{958EA490-29D4-4D65-9781-5676AD7E000D}" type="pres">
      <dgm:prSet presAssocID="{7F9AB725-F75B-4BEE-A3F1-4F4BF05B0460}" presName="rect1ParTxNoCh" presStyleLbl="alignAcc1" presStyleIdx="1" presStyleCnt="2">
        <dgm:presLayoutVars>
          <dgm:chMax val="1"/>
          <dgm:bulletEnabled val="1"/>
        </dgm:presLayoutVars>
      </dgm:prSet>
      <dgm:spPr/>
      <dgm:t>
        <a:bodyPr/>
        <a:lstStyle/>
        <a:p>
          <a:endParaRPr lang="fr-FR"/>
        </a:p>
      </dgm:t>
    </dgm:pt>
    <dgm:pt modelId="{F21B74CE-7BEF-4797-A637-7D2080AB8F76}" type="pres">
      <dgm:prSet presAssocID="{17993A23-84D4-44BD-86B8-B371303524F9}" presName="rect2ParTxNoCh" presStyleLbl="alignAcc1" presStyleIdx="1" presStyleCnt="2">
        <dgm:presLayoutVars>
          <dgm:chMax val="1"/>
          <dgm:bulletEnabled val="1"/>
        </dgm:presLayoutVars>
      </dgm:prSet>
      <dgm:spPr/>
      <dgm:t>
        <a:bodyPr/>
        <a:lstStyle/>
        <a:p>
          <a:endParaRPr lang="fr-FR"/>
        </a:p>
      </dgm:t>
    </dgm:pt>
  </dgm:ptLst>
  <dgm:cxnLst>
    <dgm:cxn modelId="{80F99979-8E0C-45F1-B4DE-CB7F5C375098}" type="presOf" srcId="{17993A23-84D4-44BD-86B8-B371303524F9}" destId="{F21B74CE-7BEF-4797-A637-7D2080AB8F76}" srcOrd="1" destOrd="0" presId="urn:microsoft.com/office/officeart/2005/8/layout/target3"/>
    <dgm:cxn modelId="{A5B811C6-5CCC-42D3-8ED7-06B93F2ACBE7}" srcId="{746C906A-E12C-45E0-AA04-DEE7CF2849CD}" destId="{17993A23-84D4-44BD-86B8-B371303524F9}" srcOrd="1" destOrd="0" parTransId="{1FADF6CB-DB67-43DA-B69E-12B491194424}" sibTransId="{65BABCD7-F615-46E4-986A-51A4BD4E87DC}"/>
    <dgm:cxn modelId="{09951BE4-9AD0-4631-96FE-E42DF53303BC}" type="presOf" srcId="{17993A23-84D4-44BD-86B8-B371303524F9}" destId="{3E55CF88-264C-406F-BC36-A53B3925CFB0}" srcOrd="0" destOrd="0" presId="urn:microsoft.com/office/officeart/2005/8/layout/target3"/>
    <dgm:cxn modelId="{271DB611-5151-4D21-A972-5250C23EF4DB}" type="presOf" srcId="{7F9AB725-F75B-4BEE-A3F1-4F4BF05B0460}" destId="{BCCE529E-A01A-4CBF-9130-B98AB7EA7120}" srcOrd="0" destOrd="0" presId="urn:microsoft.com/office/officeart/2005/8/layout/target3"/>
    <dgm:cxn modelId="{F0ABB4A2-0AA2-467B-B296-B39DA55967DA}" type="presOf" srcId="{746C906A-E12C-45E0-AA04-DEE7CF2849CD}" destId="{8216922B-CCD9-45BF-A01F-9DF65B4B549A}" srcOrd="0" destOrd="0" presId="urn:microsoft.com/office/officeart/2005/8/layout/target3"/>
    <dgm:cxn modelId="{E54F032F-2A54-42CA-BB50-D32F8A14ADFE}" type="presOf" srcId="{7F9AB725-F75B-4BEE-A3F1-4F4BF05B0460}" destId="{958EA490-29D4-4D65-9781-5676AD7E000D}" srcOrd="1" destOrd="0" presId="urn:microsoft.com/office/officeart/2005/8/layout/target3"/>
    <dgm:cxn modelId="{F0C5810D-9F33-488E-92DB-00B27D398B2E}" srcId="{746C906A-E12C-45E0-AA04-DEE7CF2849CD}" destId="{7F9AB725-F75B-4BEE-A3F1-4F4BF05B0460}" srcOrd="0" destOrd="0" parTransId="{3ED47B2A-55C5-41D3-8238-87EA45948DF3}" sibTransId="{20D8E13A-E4DF-41B0-B865-FCEEE4A97267}"/>
    <dgm:cxn modelId="{1191239B-6454-42D9-8E06-5128F8630734}" type="presParOf" srcId="{8216922B-CCD9-45BF-A01F-9DF65B4B549A}" destId="{87642492-44BD-4417-AA06-2771BCD5D503}" srcOrd="0" destOrd="0" presId="urn:microsoft.com/office/officeart/2005/8/layout/target3"/>
    <dgm:cxn modelId="{FAE1EFB7-ED15-4EB8-B67E-655C63166309}" type="presParOf" srcId="{8216922B-CCD9-45BF-A01F-9DF65B4B549A}" destId="{06F9AF9D-4D61-44D4-8546-4F59387A0456}" srcOrd="1" destOrd="0" presId="urn:microsoft.com/office/officeart/2005/8/layout/target3"/>
    <dgm:cxn modelId="{C5AA683D-8535-47EA-97B7-B8F9CC09D633}" type="presParOf" srcId="{8216922B-CCD9-45BF-A01F-9DF65B4B549A}" destId="{BCCE529E-A01A-4CBF-9130-B98AB7EA7120}" srcOrd="2" destOrd="0" presId="urn:microsoft.com/office/officeart/2005/8/layout/target3"/>
    <dgm:cxn modelId="{9B151E13-D0D1-4535-857C-B3444386881D}" type="presParOf" srcId="{8216922B-CCD9-45BF-A01F-9DF65B4B549A}" destId="{7925653E-A367-43C8-A3C1-8044C504C4C0}" srcOrd="3" destOrd="0" presId="urn:microsoft.com/office/officeart/2005/8/layout/target3"/>
    <dgm:cxn modelId="{8C0ECB21-8F21-45E3-95D2-A4E4DD5D888D}" type="presParOf" srcId="{8216922B-CCD9-45BF-A01F-9DF65B4B549A}" destId="{40C9690C-537B-4308-9C27-950F1C425328}" srcOrd="4" destOrd="0" presId="urn:microsoft.com/office/officeart/2005/8/layout/target3"/>
    <dgm:cxn modelId="{87EB7B62-62B7-425B-AD51-E995062023E4}" type="presParOf" srcId="{8216922B-CCD9-45BF-A01F-9DF65B4B549A}" destId="{3E55CF88-264C-406F-BC36-A53B3925CFB0}" srcOrd="5" destOrd="0" presId="urn:microsoft.com/office/officeart/2005/8/layout/target3"/>
    <dgm:cxn modelId="{9C759841-2144-4A79-9B37-AAE824292F6F}" type="presParOf" srcId="{8216922B-CCD9-45BF-A01F-9DF65B4B549A}" destId="{958EA490-29D4-4D65-9781-5676AD7E000D}" srcOrd="6" destOrd="0" presId="urn:microsoft.com/office/officeart/2005/8/layout/target3"/>
    <dgm:cxn modelId="{EE6986E3-7F53-4DFF-B672-9F5659692A52}" type="presParOf" srcId="{8216922B-CCD9-45BF-A01F-9DF65B4B549A}" destId="{F21B74CE-7BEF-4797-A637-7D2080AB8F76}" srcOrd="7"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D599BA-6A3D-4EB3-A0C6-E9CC01A4847D}"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fr-FR"/>
        </a:p>
      </dgm:t>
    </dgm:pt>
    <dgm:pt modelId="{0ACDA37B-42C5-4244-99A2-0A393F726248}">
      <dgm:prSet custT="1"/>
      <dgm:spPr>
        <a:solidFill>
          <a:schemeClr val="accent2">
            <a:lumMod val="20000"/>
            <a:lumOff val="80000"/>
          </a:schemeClr>
        </a:solidFill>
      </dgm:spPr>
      <dgm:t>
        <a:bodyPr/>
        <a:lstStyle/>
        <a:p>
          <a:pPr rtl="0"/>
          <a:r>
            <a:rPr lang="fr-FR" sz="3600" b="1" dirty="0" smtClean="0">
              <a:solidFill>
                <a:schemeClr val="accent1"/>
              </a:solidFill>
              <a:latin typeface="Aharoni" panose="02010803020104030203" pitchFamily="2" charset="-79"/>
              <a:cs typeface="Aharoni" panose="02010803020104030203" pitchFamily="2" charset="-79"/>
            </a:rPr>
            <a:t>DASRI : </a:t>
          </a:r>
          <a:r>
            <a:rPr lang="fr-FR" sz="3200" b="1" dirty="0" smtClean="0">
              <a:solidFill>
                <a:schemeClr val="accent1"/>
              </a:solidFill>
              <a:latin typeface="Aharoni" panose="02010803020104030203" pitchFamily="2" charset="-79"/>
              <a:cs typeface="Aharoni" panose="02010803020104030203" pitchFamily="2" charset="-79"/>
            </a:rPr>
            <a:t>Déchets d’Activités de Soins à Risques Infectieux</a:t>
          </a:r>
          <a:endParaRPr lang="fr-FR" sz="3200" b="1" dirty="0">
            <a:solidFill>
              <a:schemeClr val="accent1"/>
            </a:solidFill>
            <a:latin typeface="Aharoni" panose="02010803020104030203" pitchFamily="2" charset="-79"/>
            <a:cs typeface="Aharoni" panose="02010803020104030203" pitchFamily="2" charset="-79"/>
          </a:endParaRPr>
        </a:p>
      </dgm:t>
    </dgm:pt>
    <dgm:pt modelId="{75B34110-BFC5-4ED3-BE06-022E22353B72}" type="parTrans" cxnId="{121392DB-F4BD-4818-9BE9-70BB897A2A84}">
      <dgm:prSet/>
      <dgm:spPr/>
      <dgm:t>
        <a:bodyPr/>
        <a:lstStyle/>
        <a:p>
          <a:endParaRPr lang="fr-FR"/>
        </a:p>
      </dgm:t>
    </dgm:pt>
    <dgm:pt modelId="{E2507156-0AFD-4602-B90C-1D890C186DA1}" type="sibTrans" cxnId="{121392DB-F4BD-4818-9BE9-70BB897A2A84}">
      <dgm:prSet/>
      <dgm:spPr/>
      <dgm:t>
        <a:bodyPr/>
        <a:lstStyle/>
        <a:p>
          <a:endParaRPr lang="fr-FR"/>
        </a:p>
      </dgm:t>
    </dgm:pt>
    <dgm:pt modelId="{304EC386-E47C-41D8-9735-ED38CCE4EE64}">
      <dgm:prSet custT="1"/>
      <dgm:spPr>
        <a:solidFill>
          <a:schemeClr val="accent2">
            <a:lumMod val="20000"/>
            <a:lumOff val="80000"/>
          </a:schemeClr>
        </a:solidFill>
      </dgm:spPr>
      <dgm:t>
        <a:bodyPr/>
        <a:lstStyle/>
        <a:p>
          <a:pPr rtl="0"/>
          <a:r>
            <a:rPr lang="fr-FR" sz="3500" b="1" dirty="0" smtClean="0">
              <a:solidFill>
                <a:schemeClr val="accent1"/>
              </a:solidFill>
              <a:latin typeface="Aharoni" panose="02010803020104030203" pitchFamily="2" charset="-79"/>
              <a:cs typeface="Aharoni" panose="02010803020104030203" pitchFamily="2" charset="-79"/>
            </a:rPr>
            <a:t>DAOM : </a:t>
          </a:r>
          <a:r>
            <a:rPr lang="fr-FR" sz="3200" b="1" dirty="0" smtClean="0">
              <a:solidFill>
                <a:schemeClr val="accent1"/>
              </a:solidFill>
              <a:latin typeface="Aharoni" panose="02010803020104030203" pitchFamily="2" charset="-79"/>
              <a:cs typeface="Aharoni" panose="02010803020104030203" pitchFamily="2" charset="-79"/>
            </a:rPr>
            <a:t>Déchets Assimilables à des Ordures Ménagères</a:t>
          </a:r>
          <a:endParaRPr lang="fr-FR" sz="3200" dirty="0">
            <a:solidFill>
              <a:schemeClr val="accent1"/>
            </a:solidFill>
            <a:latin typeface="Aharoni" panose="02010803020104030203" pitchFamily="2" charset="-79"/>
            <a:cs typeface="Aharoni" panose="02010803020104030203" pitchFamily="2" charset="-79"/>
          </a:endParaRPr>
        </a:p>
      </dgm:t>
    </dgm:pt>
    <dgm:pt modelId="{6E75E65B-2A11-48AF-B136-2C70B5712AD9}" type="parTrans" cxnId="{D0AE5A04-E646-4744-A838-CACAC01D9F8C}">
      <dgm:prSet/>
      <dgm:spPr/>
      <dgm:t>
        <a:bodyPr/>
        <a:lstStyle/>
        <a:p>
          <a:endParaRPr lang="fr-FR"/>
        </a:p>
      </dgm:t>
    </dgm:pt>
    <dgm:pt modelId="{30312954-E7ED-4D0B-A5ED-C548BAE3D360}" type="sibTrans" cxnId="{D0AE5A04-E646-4744-A838-CACAC01D9F8C}">
      <dgm:prSet/>
      <dgm:spPr/>
      <dgm:t>
        <a:bodyPr/>
        <a:lstStyle/>
        <a:p>
          <a:endParaRPr lang="fr-FR"/>
        </a:p>
      </dgm:t>
    </dgm:pt>
    <dgm:pt modelId="{CDAD203F-31B6-407C-8AE1-023F3C011AE6}">
      <dgm:prSet custT="1"/>
      <dgm:spPr>
        <a:solidFill>
          <a:schemeClr val="accent2">
            <a:lumMod val="20000"/>
            <a:lumOff val="80000"/>
          </a:schemeClr>
        </a:solidFill>
      </dgm:spPr>
      <dgm:t>
        <a:bodyPr/>
        <a:lstStyle/>
        <a:p>
          <a:pPr rtl="0"/>
          <a:r>
            <a:rPr lang="fr-FR" sz="3700" b="1" dirty="0" smtClean="0">
              <a:solidFill>
                <a:schemeClr val="accent1"/>
              </a:solidFill>
              <a:latin typeface="Aharoni" panose="02010803020104030203" pitchFamily="2" charset="-79"/>
              <a:cs typeface="Aharoni" panose="02010803020104030203" pitchFamily="2" charset="-79"/>
            </a:rPr>
            <a:t>DRCT : </a:t>
          </a:r>
          <a:r>
            <a:rPr lang="fr-FR" sz="3200" b="1" dirty="0" smtClean="0">
              <a:solidFill>
                <a:schemeClr val="accent1"/>
              </a:solidFill>
              <a:latin typeface="Aharoni" panose="02010803020104030203" pitchFamily="2" charset="-79"/>
              <a:cs typeface="Aharoni" panose="02010803020104030203" pitchFamily="2" charset="-79"/>
            </a:rPr>
            <a:t>Déchets à Risques Chimiques et Toxiques</a:t>
          </a:r>
          <a:endParaRPr lang="fr-FR" sz="3200" dirty="0">
            <a:solidFill>
              <a:schemeClr val="accent1"/>
            </a:solidFill>
            <a:latin typeface="Aharoni" panose="02010803020104030203" pitchFamily="2" charset="-79"/>
            <a:cs typeface="Aharoni" panose="02010803020104030203" pitchFamily="2" charset="-79"/>
          </a:endParaRPr>
        </a:p>
      </dgm:t>
    </dgm:pt>
    <dgm:pt modelId="{DA3F8B9E-4E6A-43E8-9AF2-2A9E0526330C}" type="parTrans" cxnId="{3AA975C8-EEED-4E2C-9B4E-509730BE3F84}">
      <dgm:prSet/>
      <dgm:spPr/>
      <dgm:t>
        <a:bodyPr/>
        <a:lstStyle/>
        <a:p>
          <a:endParaRPr lang="fr-FR"/>
        </a:p>
      </dgm:t>
    </dgm:pt>
    <dgm:pt modelId="{BA6AAD35-3163-4D9C-9729-9B2287CDEF05}" type="sibTrans" cxnId="{3AA975C8-EEED-4E2C-9B4E-509730BE3F84}">
      <dgm:prSet/>
      <dgm:spPr/>
      <dgm:t>
        <a:bodyPr/>
        <a:lstStyle/>
        <a:p>
          <a:endParaRPr lang="fr-FR"/>
        </a:p>
      </dgm:t>
    </dgm:pt>
    <dgm:pt modelId="{BA2D7898-D7AD-4FE1-B9AE-DE5B9299A234}" type="pres">
      <dgm:prSet presAssocID="{86D599BA-6A3D-4EB3-A0C6-E9CC01A4847D}" presName="linear" presStyleCnt="0">
        <dgm:presLayoutVars>
          <dgm:animLvl val="lvl"/>
          <dgm:resizeHandles val="exact"/>
        </dgm:presLayoutVars>
      </dgm:prSet>
      <dgm:spPr/>
      <dgm:t>
        <a:bodyPr/>
        <a:lstStyle/>
        <a:p>
          <a:endParaRPr lang="fr-FR"/>
        </a:p>
      </dgm:t>
    </dgm:pt>
    <dgm:pt modelId="{B7540038-629D-45AF-9A05-87B0D2CE5252}" type="pres">
      <dgm:prSet presAssocID="{0ACDA37B-42C5-4244-99A2-0A393F726248}" presName="parentText" presStyleLbl="node1" presStyleIdx="0" presStyleCnt="3">
        <dgm:presLayoutVars>
          <dgm:chMax val="0"/>
          <dgm:bulletEnabled val="1"/>
        </dgm:presLayoutVars>
      </dgm:prSet>
      <dgm:spPr/>
      <dgm:t>
        <a:bodyPr/>
        <a:lstStyle/>
        <a:p>
          <a:endParaRPr lang="fr-FR"/>
        </a:p>
      </dgm:t>
    </dgm:pt>
    <dgm:pt modelId="{3D3A0B2A-25FB-480A-B954-BBF30D0C844A}" type="pres">
      <dgm:prSet presAssocID="{E2507156-0AFD-4602-B90C-1D890C186DA1}" presName="spacer" presStyleCnt="0"/>
      <dgm:spPr/>
      <dgm:t>
        <a:bodyPr/>
        <a:lstStyle/>
        <a:p>
          <a:endParaRPr lang="fr-FR"/>
        </a:p>
      </dgm:t>
    </dgm:pt>
    <dgm:pt modelId="{CF6836B7-A13A-4B89-8FF7-201C75C91B1E}" type="pres">
      <dgm:prSet presAssocID="{304EC386-E47C-41D8-9735-ED38CCE4EE64}" presName="parentText" presStyleLbl="node1" presStyleIdx="1" presStyleCnt="3" custLinFactNeighborX="-1853" custLinFactNeighborY="21759">
        <dgm:presLayoutVars>
          <dgm:chMax val="0"/>
          <dgm:bulletEnabled val="1"/>
        </dgm:presLayoutVars>
      </dgm:prSet>
      <dgm:spPr/>
      <dgm:t>
        <a:bodyPr/>
        <a:lstStyle/>
        <a:p>
          <a:endParaRPr lang="fr-FR"/>
        </a:p>
      </dgm:t>
    </dgm:pt>
    <dgm:pt modelId="{807C5D7E-CF36-41E2-B3D0-B8EA152F8616}" type="pres">
      <dgm:prSet presAssocID="{30312954-E7ED-4D0B-A5ED-C548BAE3D360}" presName="spacer" presStyleCnt="0"/>
      <dgm:spPr/>
      <dgm:t>
        <a:bodyPr/>
        <a:lstStyle/>
        <a:p>
          <a:endParaRPr lang="fr-FR"/>
        </a:p>
      </dgm:t>
    </dgm:pt>
    <dgm:pt modelId="{B85231D2-2481-47BB-9362-5EAED6BFE9CA}" type="pres">
      <dgm:prSet presAssocID="{CDAD203F-31B6-407C-8AE1-023F3C011AE6}" presName="parentText" presStyleLbl="node1" presStyleIdx="2" presStyleCnt="3">
        <dgm:presLayoutVars>
          <dgm:chMax val="0"/>
          <dgm:bulletEnabled val="1"/>
        </dgm:presLayoutVars>
      </dgm:prSet>
      <dgm:spPr/>
      <dgm:t>
        <a:bodyPr/>
        <a:lstStyle/>
        <a:p>
          <a:endParaRPr lang="fr-FR"/>
        </a:p>
      </dgm:t>
    </dgm:pt>
  </dgm:ptLst>
  <dgm:cxnLst>
    <dgm:cxn modelId="{8BB05CF1-2D57-4212-9EC4-5B6B4725EB88}" type="presOf" srcId="{CDAD203F-31B6-407C-8AE1-023F3C011AE6}" destId="{B85231D2-2481-47BB-9362-5EAED6BFE9CA}" srcOrd="0" destOrd="0" presId="urn:microsoft.com/office/officeart/2005/8/layout/vList2"/>
    <dgm:cxn modelId="{D0AE5A04-E646-4744-A838-CACAC01D9F8C}" srcId="{86D599BA-6A3D-4EB3-A0C6-E9CC01A4847D}" destId="{304EC386-E47C-41D8-9735-ED38CCE4EE64}" srcOrd="1" destOrd="0" parTransId="{6E75E65B-2A11-48AF-B136-2C70B5712AD9}" sibTransId="{30312954-E7ED-4D0B-A5ED-C548BAE3D360}"/>
    <dgm:cxn modelId="{121392DB-F4BD-4818-9BE9-70BB897A2A84}" srcId="{86D599BA-6A3D-4EB3-A0C6-E9CC01A4847D}" destId="{0ACDA37B-42C5-4244-99A2-0A393F726248}" srcOrd="0" destOrd="0" parTransId="{75B34110-BFC5-4ED3-BE06-022E22353B72}" sibTransId="{E2507156-0AFD-4602-B90C-1D890C186DA1}"/>
    <dgm:cxn modelId="{45014824-33D4-43BC-9AB5-DE585CB261D8}" type="presOf" srcId="{0ACDA37B-42C5-4244-99A2-0A393F726248}" destId="{B7540038-629D-45AF-9A05-87B0D2CE5252}" srcOrd="0" destOrd="0" presId="urn:microsoft.com/office/officeart/2005/8/layout/vList2"/>
    <dgm:cxn modelId="{3AA975C8-EEED-4E2C-9B4E-509730BE3F84}" srcId="{86D599BA-6A3D-4EB3-A0C6-E9CC01A4847D}" destId="{CDAD203F-31B6-407C-8AE1-023F3C011AE6}" srcOrd="2" destOrd="0" parTransId="{DA3F8B9E-4E6A-43E8-9AF2-2A9E0526330C}" sibTransId="{BA6AAD35-3163-4D9C-9729-9B2287CDEF05}"/>
    <dgm:cxn modelId="{78E0A007-A976-4640-9676-185DD5F00B0E}" type="presOf" srcId="{86D599BA-6A3D-4EB3-A0C6-E9CC01A4847D}" destId="{BA2D7898-D7AD-4FE1-B9AE-DE5B9299A234}" srcOrd="0" destOrd="0" presId="urn:microsoft.com/office/officeart/2005/8/layout/vList2"/>
    <dgm:cxn modelId="{D0B26321-B0DD-40D5-AE34-C6DC5BE7AC18}" type="presOf" srcId="{304EC386-E47C-41D8-9735-ED38CCE4EE64}" destId="{CF6836B7-A13A-4B89-8FF7-201C75C91B1E}" srcOrd="0" destOrd="0" presId="urn:microsoft.com/office/officeart/2005/8/layout/vList2"/>
    <dgm:cxn modelId="{17924AD6-0410-460E-A253-E37EEBA3C588}" type="presParOf" srcId="{BA2D7898-D7AD-4FE1-B9AE-DE5B9299A234}" destId="{B7540038-629D-45AF-9A05-87B0D2CE5252}" srcOrd="0" destOrd="0" presId="urn:microsoft.com/office/officeart/2005/8/layout/vList2"/>
    <dgm:cxn modelId="{118D3F60-A186-4E88-9785-3FCAF6AC5F7D}" type="presParOf" srcId="{BA2D7898-D7AD-4FE1-B9AE-DE5B9299A234}" destId="{3D3A0B2A-25FB-480A-B954-BBF30D0C844A}" srcOrd="1" destOrd="0" presId="urn:microsoft.com/office/officeart/2005/8/layout/vList2"/>
    <dgm:cxn modelId="{7F0DFAFF-C4FE-4CE8-9FFF-7A2A81A93DF7}" type="presParOf" srcId="{BA2D7898-D7AD-4FE1-B9AE-DE5B9299A234}" destId="{CF6836B7-A13A-4B89-8FF7-201C75C91B1E}" srcOrd="2" destOrd="0" presId="urn:microsoft.com/office/officeart/2005/8/layout/vList2"/>
    <dgm:cxn modelId="{2CB7BD2A-DD1B-4267-80B7-D3A6BA450DA6}" type="presParOf" srcId="{BA2D7898-D7AD-4FE1-B9AE-DE5B9299A234}" destId="{807C5D7E-CF36-41E2-B3D0-B8EA152F8616}" srcOrd="3" destOrd="0" presId="urn:microsoft.com/office/officeart/2005/8/layout/vList2"/>
    <dgm:cxn modelId="{D48567D1-6D82-4A6A-8016-CDD699087DCF}" type="presParOf" srcId="{BA2D7898-D7AD-4FE1-B9AE-DE5B9299A234}" destId="{B85231D2-2481-47BB-9362-5EAED6BFE9C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F9D624-D547-4635-AD82-720DE7B18490}"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fr-FR"/>
        </a:p>
      </dgm:t>
    </dgm:pt>
    <dgm:pt modelId="{4BFAE962-2844-4E74-817F-A0BAEDFF6817}">
      <dgm:prSet custT="1"/>
      <dgm:spPr>
        <a:solidFill>
          <a:schemeClr val="accent3">
            <a:lumMod val="60000"/>
            <a:lumOff val="40000"/>
          </a:schemeClr>
        </a:solidFill>
      </dgm:spPr>
      <dgm:t>
        <a:bodyPr/>
        <a:lstStyle/>
        <a:p>
          <a:pPr rtl="0"/>
          <a:r>
            <a:rPr lang="fr-FR" sz="2400" baseline="0" dirty="0" smtClean="0">
              <a:solidFill>
                <a:schemeClr val="accent1"/>
              </a:solidFill>
              <a:latin typeface="Aharoni" panose="02010803020104030203" pitchFamily="2" charset="-79"/>
              <a:cs typeface="Aharoni" panose="02010803020104030203" pitchFamily="2" charset="-79"/>
            </a:rPr>
            <a:t>Tri méticuleux des déchets</a:t>
          </a:r>
          <a:endParaRPr lang="fr-FR" sz="2400" dirty="0">
            <a:solidFill>
              <a:schemeClr val="accent1"/>
            </a:solidFill>
            <a:latin typeface="Aharoni" panose="02010803020104030203" pitchFamily="2" charset="-79"/>
            <a:cs typeface="Aharoni" panose="02010803020104030203" pitchFamily="2" charset="-79"/>
          </a:endParaRPr>
        </a:p>
      </dgm:t>
    </dgm:pt>
    <dgm:pt modelId="{B84E0990-490F-4125-A057-8477E7EF49F6}" type="parTrans" cxnId="{77423887-F19C-4274-AA30-D402740B7215}">
      <dgm:prSet/>
      <dgm:spPr/>
      <dgm:t>
        <a:bodyPr/>
        <a:lstStyle/>
        <a:p>
          <a:endParaRPr lang="fr-FR"/>
        </a:p>
      </dgm:t>
    </dgm:pt>
    <dgm:pt modelId="{B726B236-ADB9-407D-94BC-AE8E666D483E}" type="sibTrans" cxnId="{77423887-F19C-4274-AA30-D402740B7215}">
      <dgm:prSet/>
      <dgm:spPr/>
      <dgm:t>
        <a:bodyPr/>
        <a:lstStyle/>
        <a:p>
          <a:endParaRPr lang="fr-FR"/>
        </a:p>
      </dgm:t>
    </dgm:pt>
    <dgm:pt modelId="{3828983A-5B98-416C-A1C8-2BF3A630257F}" type="pres">
      <dgm:prSet presAssocID="{BDF9D624-D547-4635-AD82-720DE7B18490}" presName="linear" presStyleCnt="0">
        <dgm:presLayoutVars>
          <dgm:animLvl val="lvl"/>
          <dgm:resizeHandles val="exact"/>
        </dgm:presLayoutVars>
      </dgm:prSet>
      <dgm:spPr/>
      <dgm:t>
        <a:bodyPr/>
        <a:lstStyle/>
        <a:p>
          <a:endParaRPr lang="fr-FR"/>
        </a:p>
      </dgm:t>
    </dgm:pt>
    <dgm:pt modelId="{41B7790D-939A-431D-B2A9-AFD6F4589ADF}" type="pres">
      <dgm:prSet presAssocID="{4BFAE962-2844-4E74-817F-A0BAEDFF6817}" presName="parentText" presStyleLbl="node1" presStyleIdx="0" presStyleCnt="1" custLinFactNeighborY="-12801">
        <dgm:presLayoutVars>
          <dgm:chMax val="0"/>
          <dgm:bulletEnabled val="1"/>
        </dgm:presLayoutVars>
      </dgm:prSet>
      <dgm:spPr/>
      <dgm:t>
        <a:bodyPr/>
        <a:lstStyle/>
        <a:p>
          <a:endParaRPr lang="fr-FR"/>
        </a:p>
      </dgm:t>
    </dgm:pt>
  </dgm:ptLst>
  <dgm:cxnLst>
    <dgm:cxn modelId="{77423887-F19C-4274-AA30-D402740B7215}" srcId="{BDF9D624-D547-4635-AD82-720DE7B18490}" destId="{4BFAE962-2844-4E74-817F-A0BAEDFF6817}" srcOrd="0" destOrd="0" parTransId="{B84E0990-490F-4125-A057-8477E7EF49F6}" sibTransId="{B726B236-ADB9-407D-94BC-AE8E666D483E}"/>
    <dgm:cxn modelId="{F8F13767-B993-461D-B281-357823B49A64}" type="presOf" srcId="{BDF9D624-D547-4635-AD82-720DE7B18490}" destId="{3828983A-5B98-416C-A1C8-2BF3A630257F}" srcOrd="0" destOrd="0" presId="urn:microsoft.com/office/officeart/2005/8/layout/vList2"/>
    <dgm:cxn modelId="{10F45AA8-5FAA-477A-B700-8C196C5B0EF3}" type="presOf" srcId="{4BFAE962-2844-4E74-817F-A0BAEDFF6817}" destId="{41B7790D-939A-431D-B2A9-AFD6F4589ADF}" srcOrd="0" destOrd="0" presId="urn:microsoft.com/office/officeart/2005/8/layout/vList2"/>
    <dgm:cxn modelId="{04723611-6F6D-482C-A2F8-E4FD92B8814C}" type="presParOf" srcId="{3828983A-5B98-416C-A1C8-2BF3A630257F}" destId="{41B7790D-939A-431D-B2A9-AFD6F4589AD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6BAA72-36CC-4380-914C-2CBE82299BD1}"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fr-FR"/>
        </a:p>
      </dgm:t>
    </dgm:pt>
    <dgm:pt modelId="{45977BF1-7933-4C91-811A-912135CF54C2}">
      <dgm:prSet custT="1"/>
      <dgm:spPr>
        <a:solidFill>
          <a:schemeClr val="accent3">
            <a:lumMod val="60000"/>
            <a:lumOff val="40000"/>
          </a:schemeClr>
        </a:solidFill>
      </dgm:spPr>
      <dgm:t>
        <a:bodyPr/>
        <a:lstStyle/>
        <a:p>
          <a:pPr rtl="0"/>
          <a:r>
            <a:rPr lang="fr-FR" sz="2400" baseline="0" dirty="0" smtClean="0">
              <a:solidFill>
                <a:schemeClr val="accent1"/>
              </a:solidFill>
              <a:latin typeface="Aharoni" panose="02010803020104030203" pitchFamily="2" charset="-79"/>
              <a:cs typeface="Aharoni" panose="02010803020104030203" pitchFamily="2" charset="-79"/>
            </a:rPr>
            <a:t>Revalorisation  et recyclage des déchets</a:t>
          </a:r>
          <a:endParaRPr lang="fr-FR" sz="2400" dirty="0">
            <a:solidFill>
              <a:schemeClr val="accent1"/>
            </a:solidFill>
            <a:latin typeface="Aharoni" panose="02010803020104030203" pitchFamily="2" charset="-79"/>
            <a:cs typeface="Aharoni" panose="02010803020104030203" pitchFamily="2" charset="-79"/>
          </a:endParaRPr>
        </a:p>
      </dgm:t>
    </dgm:pt>
    <dgm:pt modelId="{88725D8B-C062-4B31-A7DF-D886F8F3D678}" type="parTrans" cxnId="{017B5733-98B0-4BAD-8087-EEE74A0C14A8}">
      <dgm:prSet/>
      <dgm:spPr/>
      <dgm:t>
        <a:bodyPr/>
        <a:lstStyle/>
        <a:p>
          <a:endParaRPr lang="fr-FR"/>
        </a:p>
      </dgm:t>
    </dgm:pt>
    <dgm:pt modelId="{44729895-8329-4516-AC7E-D761A0509469}" type="sibTrans" cxnId="{017B5733-98B0-4BAD-8087-EEE74A0C14A8}">
      <dgm:prSet/>
      <dgm:spPr/>
      <dgm:t>
        <a:bodyPr/>
        <a:lstStyle/>
        <a:p>
          <a:endParaRPr lang="fr-FR"/>
        </a:p>
      </dgm:t>
    </dgm:pt>
    <dgm:pt modelId="{1B0914AE-03F2-4524-9E7C-9BC8954C1167}" type="pres">
      <dgm:prSet presAssocID="{136BAA72-36CC-4380-914C-2CBE82299BD1}" presName="linear" presStyleCnt="0">
        <dgm:presLayoutVars>
          <dgm:animLvl val="lvl"/>
          <dgm:resizeHandles val="exact"/>
        </dgm:presLayoutVars>
      </dgm:prSet>
      <dgm:spPr/>
      <dgm:t>
        <a:bodyPr/>
        <a:lstStyle/>
        <a:p>
          <a:endParaRPr lang="fr-FR"/>
        </a:p>
      </dgm:t>
    </dgm:pt>
    <dgm:pt modelId="{14AE18A0-4EFE-44B8-ABA8-A452A3006E21}" type="pres">
      <dgm:prSet presAssocID="{45977BF1-7933-4C91-811A-912135CF54C2}" presName="parentText" presStyleLbl="node1" presStyleIdx="0" presStyleCnt="1">
        <dgm:presLayoutVars>
          <dgm:chMax val="0"/>
          <dgm:bulletEnabled val="1"/>
        </dgm:presLayoutVars>
      </dgm:prSet>
      <dgm:spPr/>
      <dgm:t>
        <a:bodyPr/>
        <a:lstStyle/>
        <a:p>
          <a:endParaRPr lang="fr-FR"/>
        </a:p>
      </dgm:t>
    </dgm:pt>
  </dgm:ptLst>
  <dgm:cxnLst>
    <dgm:cxn modelId="{74CC5EAB-5693-44E1-9619-DEED868DCDF0}" type="presOf" srcId="{45977BF1-7933-4C91-811A-912135CF54C2}" destId="{14AE18A0-4EFE-44B8-ABA8-A452A3006E21}" srcOrd="0" destOrd="0" presId="urn:microsoft.com/office/officeart/2005/8/layout/vList2"/>
    <dgm:cxn modelId="{947F7728-D5EE-4EB9-8B84-DA24A4C964AC}" type="presOf" srcId="{136BAA72-36CC-4380-914C-2CBE82299BD1}" destId="{1B0914AE-03F2-4524-9E7C-9BC8954C1167}" srcOrd="0" destOrd="0" presId="urn:microsoft.com/office/officeart/2005/8/layout/vList2"/>
    <dgm:cxn modelId="{017B5733-98B0-4BAD-8087-EEE74A0C14A8}" srcId="{136BAA72-36CC-4380-914C-2CBE82299BD1}" destId="{45977BF1-7933-4C91-811A-912135CF54C2}" srcOrd="0" destOrd="0" parTransId="{88725D8B-C062-4B31-A7DF-D886F8F3D678}" sibTransId="{44729895-8329-4516-AC7E-D761A0509469}"/>
    <dgm:cxn modelId="{FD410A9F-4E40-4A85-A598-F135E49D4229}" type="presParOf" srcId="{1B0914AE-03F2-4524-9E7C-9BC8954C1167}" destId="{14AE18A0-4EFE-44B8-ABA8-A452A3006E2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C7B3E45-EB01-41B5-94E6-131F6E2BC4F5}"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fr-FR"/>
        </a:p>
      </dgm:t>
    </dgm:pt>
    <dgm:pt modelId="{4205264E-32D1-41C9-9588-F48A07FF0E3D}">
      <dgm:prSet/>
      <dgm:spPr>
        <a:solidFill>
          <a:schemeClr val="accent3">
            <a:lumMod val="60000"/>
            <a:lumOff val="40000"/>
          </a:schemeClr>
        </a:solidFill>
      </dgm:spPr>
      <dgm:t>
        <a:bodyPr/>
        <a:lstStyle/>
        <a:p>
          <a:pPr rtl="0"/>
          <a:r>
            <a:rPr lang="fr-FR" b="1" dirty="0" smtClean="0"/>
            <a:t>Récupération du</a:t>
          </a:r>
        </a:p>
        <a:p>
          <a:pPr rtl="0"/>
          <a:r>
            <a:rPr lang="fr-FR" b="1" dirty="0" smtClean="0"/>
            <a:t> </a:t>
          </a:r>
          <a:r>
            <a:rPr lang="fr-FR" b="1" dirty="0" smtClean="0">
              <a:solidFill>
                <a:schemeClr val="accent1"/>
              </a:solidFill>
            </a:rPr>
            <a:t>CUIVRE</a:t>
          </a:r>
          <a:r>
            <a:rPr lang="fr-FR" b="1" dirty="0" smtClean="0"/>
            <a:t> :</a:t>
          </a:r>
          <a:endParaRPr lang="fr-FR" dirty="0"/>
        </a:p>
      </dgm:t>
    </dgm:pt>
    <dgm:pt modelId="{48A30AAC-CFA9-4C6B-812B-BC126D1D6702}" type="parTrans" cxnId="{4FE69C13-BB2D-401A-9FD6-932773D7AA9C}">
      <dgm:prSet/>
      <dgm:spPr/>
      <dgm:t>
        <a:bodyPr/>
        <a:lstStyle/>
        <a:p>
          <a:endParaRPr lang="fr-FR"/>
        </a:p>
      </dgm:t>
    </dgm:pt>
    <dgm:pt modelId="{71B2B8BF-71FB-430D-AB10-4804FA307CB5}" type="sibTrans" cxnId="{4FE69C13-BB2D-401A-9FD6-932773D7AA9C}">
      <dgm:prSet/>
      <dgm:spPr/>
      <dgm:t>
        <a:bodyPr/>
        <a:lstStyle/>
        <a:p>
          <a:endParaRPr lang="fr-FR"/>
        </a:p>
      </dgm:t>
    </dgm:pt>
    <dgm:pt modelId="{F56C040D-EEB7-45C7-82BA-92EE59C2D61D}">
      <dgm:prSet/>
      <dgm:spPr>
        <a:solidFill>
          <a:schemeClr val="accent3">
            <a:lumMod val="60000"/>
            <a:lumOff val="40000"/>
          </a:schemeClr>
        </a:solidFill>
      </dgm:spPr>
      <dgm:t>
        <a:bodyPr/>
        <a:lstStyle/>
        <a:p>
          <a:pPr rtl="0"/>
          <a:r>
            <a:rPr lang="fr-FR" b="1" dirty="0" smtClean="0">
              <a:solidFill>
                <a:schemeClr val="accent1"/>
              </a:solidFill>
            </a:rPr>
            <a:t>câbles de bistouri électrique ou autre dispositif en contenant  </a:t>
          </a:r>
          <a:endParaRPr lang="fr-FR" dirty="0">
            <a:solidFill>
              <a:schemeClr val="accent1"/>
            </a:solidFill>
          </a:endParaRPr>
        </a:p>
      </dgm:t>
    </dgm:pt>
    <dgm:pt modelId="{BE65CB46-A4F7-41C8-A36D-C10933A1CE1A}" type="parTrans" cxnId="{5A1EEF80-1A2C-4B2A-858C-D886F0011369}">
      <dgm:prSet/>
      <dgm:spPr/>
      <dgm:t>
        <a:bodyPr/>
        <a:lstStyle/>
        <a:p>
          <a:endParaRPr lang="fr-FR"/>
        </a:p>
      </dgm:t>
    </dgm:pt>
    <dgm:pt modelId="{E7B88E86-003B-4DA4-AE2E-4410924C58CF}" type="sibTrans" cxnId="{5A1EEF80-1A2C-4B2A-858C-D886F0011369}">
      <dgm:prSet/>
      <dgm:spPr/>
      <dgm:t>
        <a:bodyPr/>
        <a:lstStyle/>
        <a:p>
          <a:endParaRPr lang="fr-FR"/>
        </a:p>
      </dgm:t>
    </dgm:pt>
    <dgm:pt modelId="{B5BE261D-A9C7-4BF6-97FD-BB113265F1E0}">
      <dgm:prSet/>
      <dgm:spPr>
        <a:solidFill>
          <a:schemeClr val="accent3">
            <a:lumMod val="60000"/>
            <a:lumOff val="40000"/>
          </a:schemeClr>
        </a:solidFill>
      </dgm:spPr>
      <dgm:t>
        <a:bodyPr/>
        <a:lstStyle/>
        <a:p>
          <a:pPr rtl="0"/>
          <a:r>
            <a:rPr lang="fr-FR" b="1" dirty="0" smtClean="0">
              <a:solidFill>
                <a:schemeClr val="accent1"/>
              </a:solidFill>
            </a:rPr>
            <a:t>Valorisation: rachat 50 euros HT la tonne par un ferrailleur</a:t>
          </a:r>
          <a:endParaRPr lang="fr-FR" dirty="0">
            <a:solidFill>
              <a:schemeClr val="accent1"/>
            </a:solidFill>
          </a:endParaRPr>
        </a:p>
      </dgm:t>
    </dgm:pt>
    <dgm:pt modelId="{761D598A-7515-4F10-8BDA-065E919F442E}" type="parTrans" cxnId="{7D260F93-ADC3-4271-89F7-443F88A705E1}">
      <dgm:prSet/>
      <dgm:spPr/>
      <dgm:t>
        <a:bodyPr/>
        <a:lstStyle/>
        <a:p>
          <a:endParaRPr lang="fr-FR"/>
        </a:p>
      </dgm:t>
    </dgm:pt>
    <dgm:pt modelId="{FD4A81D8-8F69-4148-9956-28C8C18E4707}" type="sibTrans" cxnId="{7D260F93-ADC3-4271-89F7-443F88A705E1}">
      <dgm:prSet/>
      <dgm:spPr/>
      <dgm:t>
        <a:bodyPr/>
        <a:lstStyle/>
        <a:p>
          <a:endParaRPr lang="fr-FR"/>
        </a:p>
      </dgm:t>
    </dgm:pt>
    <dgm:pt modelId="{DADE3A0D-2AAB-4F7E-B8A2-256FA48FF13B}" type="pres">
      <dgm:prSet presAssocID="{BC7B3E45-EB01-41B5-94E6-131F6E2BC4F5}" presName="CompostProcess" presStyleCnt="0">
        <dgm:presLayoutVars>
          <dgm:dir/>
          <dgm:resizeHandles val="exact"/>
        </dgm:presLayoutVars>
      </dgm:prSet>
      <dgm:spPr/>
      <dgm:t>
        <a:bodyPr/>
        <a:lstStyle/>
        <a:p>
          <a:endParaRPr lang="fr-FR"/>
        </a:p>
      </dgm:t>
    </dgm:pt>
    <dgm:pt modelId="{D77FE2B5-99BB-4774-AB83-A73EFFA1F456}" type="pres">
      <dgm:prSet presAssocID="{BC7B3E45-EB01-41B5-94E6-131F6E2BC4F5}" presName="arrow" presStyleLbl="bgShp" presStyleIdx="0" presStyleCnt="1"/>
      <dgm:spPr>
        <a:solidFill>
          <a:schemeClr val="accent2">
            <a:lumMod val="20000"/>
            <a:lumOff val="80000"/>
          </a:schemeClr>
        </a:solidFill>
        <a:ln>
          <a:solidFill>
            <a:schemeClr val="accent2"/>
          </a:solidFill>
        </a:ln>
      </dgm:spPr>
    </dgm:pt>
    <dgm:pt modelId="{40938935-01DF-4EF3-B4EE-76AFF05A435D}" type="pres">
      <dgm:prSet presAssocID="{BC7B3E45-EB01-41B5-94E6-131F6E2BC4F5}" presName="linearProcess" presStyleCnt="0"/>
      <dgm:spPr/>
    </dgm:pt>
    <dgm:pt modelId="{9BCEC25E-4F2A-40AC-BD52-D3F5A2D55088}" type="pres">
      <dgm:prSet presAssocID="{4205264E-32D1-41C9-9588-F48A07FF0E3D}" presName="textNode" presStyleLbl="node1" presStyleIdx="0" presStyleCnt="2">
        <dgm:presLayoutVars>
          <dgm:bulletEnabled val="1"/>
        </dgm:presLayoutVars>
      </dgm:prSet>
      <dgm:spPr/>
      <dgm:t>
        <a:bodyPr/>
        <a:lstStyle/>
        <a:p>
          <a:endParaRPr lang="fr-FR"/>
        </a:p>
      </dgm:t>
    </dgm:pt>
    <dgm:pt modelId="{0AD11722-5F03-4B2F-8602-C9DF6DD3B825}" type="pres">
      <dgm:prSet presAssocID="{71B2B8BF-71FB-430D-AB10-4804FA307CB5}" presName="sibTrans" presStyleCnt="0"/>
      <dgm:spPr/>
    </dgm:pt>
    <dgm:pt modelId="{89B612A6-E5C3-492E-B9B8-738BDCD5137E}" type="pres">
      <dgm:prSet presAssocID="{F56C040D-EEB7-45C7-82BA-92EE59C2D61D}" presName="textNode" presStyleLbl="node1" presStyleIdx="1" presStyleCnt="2">
        <dgm:presLayoutVars>
          <dgm:bulletEnabled val="1"/>
        </dgm:presLayoutVars>
      </dgm:prSet>
      <dgm:spPr/>
      <dgm:t>
        <a:bodyPr/>
        <a:lstStyle/>
        <a:p>
          <a:endParaRPr lang="fr-FR"/>
        </a:p>
      </dgm:t>
    </dgm:pt>
  </dgm:ptLst>
  <dgm:cxnLst>
    <dgm:cxn modelId="{5A1EEF80-1A2C-4B2A-858C-D886F0011369}" srcId="{BC7B3E45-EB01-41B5-94E6-131F6E2BC4F5}" destId="{F56C040D-EEB7-45C7-82BA-92EE59C2D61D}" srcOrd="1" destOrd="0" parTransId="{BE65CB46-A4F7-41C8-A36D-C10933A1CE1A}" sibTransId="{E7B88E86-003B-4DA4-AE2E-4410924C58CF}"/>
    <dgm:cxn modelId="{7D260F93-ADC3-4271-89F7-443F88A705E1}" srcId="{F56C040D-EEB7-45C7-82BA-92EE59C2D61D}" destId="{B5BE261D-A9C7-4BF6-97FD-BB113265F1E0}" srcOrd="0" destOrd="0" parTransId="{761D598A-7515-4F10-8BDA-065E919F442E}" sibTransId="{FD4A81D8-8F69-4148-9956-28C8C18E4707}"/>
    <dgm:cxn modelId="{4FE69C13-BB2D-401A-9FD6-932773D7AA9C}" srcId="{BC7B3E45-EB01-41B5-94E6-131F6E2BC4F5}" destId="{4205264E-32D1-41C9-9588-F48A07FF0E3D}" srcOrd="0" destOrd="0" parTransId="{48A30AAC-CFA9-4C6B-812B-BC126D1D6702}" sibTransId="{71B2B8BF-71FB-430D-AB10-4804FA307CB5}"/>
    <dgm:cxn modelId="{113ECE1A-7718-47D6-A8FF-9E086359C770}" type="presOf" srcId="{B5BE261D-A9C7-4BF6-97FD-BB113265F1E0}" destId="{89B612A6-E5C3-492E-B9B8-738BDCD5137E}" srcOrd="0" destOrd="1" presId="urn:microsoft.com/office/officeart/2005/8/layout/hProcess9"/>
    <dgm:cxn modelId="{AE39FCB1-3B41-41E4-A7E0-7C74F22C3703}" type="presOf" srcId="{F56C040D-EEB7-45C7-82BA-92EE59C2D61D}" destId="{89B612A6-E5C3-492E-B9B8-738BDCD5137E}" srcOrd="0" destOrd="0" presId="urn:microsoft.com/office/officeart/2005/8/layout/hProcess9"/>
    <dgm:cxn modelId="{B2281BEF-2E81-45E2-8FA4-16A018C899F5}" type="presOf" srcId="{4205264E-32D1-41C9-9588-F48A07FF0E3D}" destId="{9BCEC25E-4F2A-40AC-BD52-D3F5A2D55088}" srcOrd="0" destOrd="0" presId="urn:microsoft.com/office/officeart/2005/8/layout/hProcess9"/>
    <dgm:cxn modelId="{F2545BD5-EC47-47FD-A63E-E616DD4B5C04}" type="presOf" srcId="{BC7B3E45-EB01-41B5-94E6-131F6E2BC4F5}" destId="{DADE3A0D-2AAB-4F7E-B8A2-256FA48FF13B}" srcOrd="0" destOrd="0" presId="urn:microsoft.com/office/officeart/2005/8/layout/hProcess9"/>
    <dgm:cxn modelId="{E7197A1F-5F3A-4C72-BB56-7E5CA6BC701D}" type="presParOf" srcId="{DADE3A0D-2AAB-4F7E-B8A2-256FA48FF13B}" destId="{D77FE2B5-99BB-4774-AB83-A73EFFA1F456}" srcOrd="0" destOrd="0" presId="urn:microsoft.com/office/officeart/2005/8/layout/hProcess9"/>
    <dgm:cxn modelId="{FF579E39-D270-4418-8E39-85CE20D4B26C}" type="presParOf" srcId="{DADE3A0D-2AAB-4F7E-B8A2-256FA48FF13B}" destId="{40938935-01DF-4EF3-B4EE-76AFF05A435D}" srcOrd="1" destOrd="0" presId="urn:microsoft.com/office/officeart/2005/8/layout/hProcess9"/>
    <dgm:cxn modelId="{5201B619-DB38-40DD-AE01-D84F183B2C79}" type="presParOf" srcId="{40938935-01DF-4EF3-B4EE-76AFF05A435D}" destId="{9BCEC25E-4F2A-40AC-BD52-D3F5A2D55088}" srcOrd="0" destOrd="0" presId="urn:microsoft.com/office/officeart/2005/8/layout/hProcess9"/>
    <dgm:cxn modelId="{1C3BC372-7EA5-435B-BA82-7F56FDE17007}" type="presParOf" srcId="{40938935-01DF-4EF3-B4EE-76AFF05A435D}" destId="{0AD11722-5F03-4B2F-8602-C9DF6DD3B825}" srcOrd="1" destOrd="0" presId="urn:microsoft.com/office/officeart/2005/8/layout/hProcess9"/>
    <dgm:cxn modelId="{A59C465F-FEA1-4E60-AAB8-C8ECED003DCD}" type="presParOf" srcId="{40938935-01DF-4EF3-B4EE-76AFF05A435D}" destId="{89B612A6-E5C3-492E-B9B8-738BDCD5137E}" srcOrd="2" destOrd="0" presId="urn:microsoft.com/office/officeart/2005/8/layout/hProcess9"/>
  </dgm:cxnLst>
  <dgm:bg>
    <a:solidFill>
      <a:schemeClr val="bg1"/>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7783AC3-A591-4D63-8ADA-281737BAF533}"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fr-FR"/>
        </a:p>
      </dgm:t>
    </dgm:pt>
    <dgm:pt modelId="{F57B2817-F144-4E20-8F7B-918A88CCFC31}">
      <dgm:prSet/>
      <dgm:spPr>
        <a:solidFill>
          <a:schemeClr val="accent3">
            <a:lumMod val="60000"/>
            <a:lumOff val="40000"/>
          </a:schemeClr>
        </a:solidFill>
      </dgm:spPr>
      <dgm:t>
        <a:bodyPr/>
        <a:lstStyle/>
        <a:p>
          <a:pPr rtl="0"/>
          <a:r>
            <a:rPr lang="fr-FR" b="1" dirty="0" smtClean="0"/>
            <a:t>Récupération de </a:t>
          </a:r>
          <a:r>
            <a:rPr lang="fr-FR" b="1" dirty="0" smtClean="0">
              <a:solidFill>
                <a:schemeClr val="accent1"/>
              </a:solidFill>
            </a:rPr>
            <a:t>l’ALUMINIUM</a:t>
          </a:r>
          <a:r>
            <a:rPr lang="fr-FR" b="1" dirty="0" smtClean="0"/>
            <a:t> :</a:t>
          </a:r>
          <a:endParaRPr lang="fr-FR" dirty="0"/>
        </a:p>
      </dgm:t>
    </dgm:pt>
    <dgm:pt modelId="{7D93E3A4-6B82-46F4-A78A-9FAF33C4547B}" type="parTrans" cxnId="{6A3F4F06-CBFA-4D60-9630-B442555F2E7C}">
      <dgm:prSet/>
      <dgm:spPr/>
      <dgm:t>
        <a:bodyPr/>
        <a:lstStyle/>
        <a:p>
          <a:endParaRPr lang="fr-FR"/>
        </a:p>
      </dgm:t>
    </dgm:pt>
    <dgm:pt modelId="{6F4A7709-1A7E-4F90-B327-E4F1BE401FE2}" type="sibTrans" cxnId="{6A3F4F06-CBFA-4D60-9630-B442555F2E7C}">
      <dgm:prSet/>
      <dgm:spPr/>
      <dgm:t>
        <a:bodyPr/>
        <a:lstStyle/>
        <a:p>
          <a:endParaRPr lang="fr-FR"/>
        </a:p>
      </dgm:t>
    </dgm:pt>
    <dgm:pt modelId="{A51BFE03-CEC7-4312-BC74-17BF8C343F18}">
      <dgm:prSet/>
      <dgm:spPr>
        <a:solidFill>
          <a:schemeClr val="accent3">
            <a:lumMod val="60000"/>
            <a:lumOff val="40000"/>
          </a:schemeClr>
        </a:solidFill>
      </dgm:spPr>
      <dgm:t>
        <a:bodyPr/>
        <a:lstStyle/>
        <a:p>
          <a:pPr rtl="0"/>
          <a:r>
            <a:rPr lang="fr-FR" b="1" dirty="0" smtClean="0">
              <a:solidFill>
                <a:schemeClr val="accent1"/>
              </a:solidFill>
            </a:rPr>
            <a:t>emballages de fils chirurgicaux, cupule à usage unique, emballages alu ….</a:t>
          </a:r>
          <a:endParaRPr lang="fr-FR" dirty="0">
            <a:solidFill>
              <a:schemeClr val="accent1"/>
            </a:solidFill>
          </a:endParaRPr>
        </a:p>
      </dgm:t>
    </dgm:pt>
    <dgm:pt modelId="{D143D8CC-EE48-4A2B-B9FF-7B683AB23277}" type="parTrans" cxnId="{8481CA73-A489-4819-92E1-1D4A4D6E2899}">
      <dgm:prSet/>
      <dgm:spPr/>
      <dgm:t>
        <a:bodyPr/>
        <a:lstStyle/>
        <a:p>
          <a:endParaRPr lang="fr-FR"/>
        </a:p>
      </dgm:t>
    </dgm:pt>
    <dgm:pt modelId="{E0B67566-ADF2-4A09-92CF-AB39CD51EA2B}" type="sibTrans" cxnId="{8481CA73-A489-4819-92E1-1D4A4D6E2899}">
      <dgm:prSet/>
      <dgm:spPr/>
      <dgm:t>
        <a:bodyPr/>
        <a:lstStyle/>
        <a:p>
          <a:endParaRPr lang="fr-FR"/>
        </a:p>
      </dgm:t>
    </dgm:pt>
    <dgm:pt modelId="{0C607A4E-7E1C-4AD5-B2B2-001517986B54}">
      <dgm:prSet/>
      <dgm:spPr>
        <a:solidFill>
          <a:schemeClr val="accent3">
            <a:lumMod val="60000"/>
            <a:lumOff val="40000"/>
          </a:schemeClr>
        </a:solidFill>
      </dgm:spPr>
      <dgm:t>
        <a:bodyPr/>
        <a:lstStyle/>
        <a:p>
          <a:pPr rtl="0"/>
          <a:r>
            <a:rPr lang="fr-FR" b="1" dirty="0" smtClean="0">
              <a:solidFill>
                <a:schemeClr val="accent1"/>
              </a:solidFill>
            </a:rPr>
            <a:t>Valorisation : rachat 145 euros la tonne HT</a:t>
          </a:r>
          <a:endParaRPr lang="fr-FR" dirty="0">
            <a:solidFill>
              <a:schemeClr val="accent1"/>
            </a:solidFill>
          </a:endParaRPr>
        </a:p>
      </dgm:t>
    </dgm:pt>
    <dgm:pt modelId="{E6259CEC-F15B-48C5-8DF1-F1D9BA97FAC5}" type="parTrans" cxnId="{23E71EFB-744A-480D-8865-E1F6FA7A44C9}">
      <dgm:prSet/>
      <dgm:spPr/>
      <dgm:t>
        <a:bodyPr/>
        <a:lstStyle/>
        <a:p>
          <a:endParaRPr lang="fr-FR"/>
        </a:p>
      </dgm:t>
    </dgm:pt>
    <dgm:pt modelId="{7F9C6DB6-C8C1-4793-9913-2E091209D694}" type="sibTrans" cxnId="{23E71EFB-744A-480D-8865-E1F6FA7A44C9}">
      <dgm:prSet/>
      <dgm:spPr/>
      <dgm:t>
        <a:bodyPr/>
        <a:lstStyle/>
        <a:p>
          <a:endParaRPr lang="fr-FR"/>
        </a:p>
      </dgm:t>
    </dgm:pt>
    <dgm:pt modelId="{30451EB8-57E7-4CA6-A7F9-30E8A1539DD7}" type="pres">
      <dgm:prSet presAssocID="{07783AC3-A591-4D63-8ADA-281737BAF533}" presName="CompostProcess" presStyleCnt="0">
        <dgm:presLayoutVars>
          <dgm:dir/>
          <dgm:resizeHandles val="exact"/>
        </dgm:presLayoutVars>
      </dgm:prSet>
      <dgm:spPr/>
      <dgm:t>
        <a:bodyPr/>
        <a:lstStyle/>
        <a:p>
          <a:endParaRPr lang="fr-FR"/>
        </a:p>
      </dgm:t>
    </dgm:pt>
    <dgm:pt modelId="{B8AA0CAC-24FD-4368-852C-82D5F3279A22}" type="pres">
      <dgm:prSet presAssocID="{07783AC3-A591-4D63-8ADA-281737BAF533}" presName="arrow" presStyleLbl="bgShp" presStyleIdx="0" presStyleCnt="1" custLinFactNeighborX="-73" custLinFactNeighborY="8114"/>
      <dgm:spPr>
        <a:solidFill>
          <a:schemeClr val="accent2">
            <a:lumMod val="20000"/>
            <a:lumOff val="80000"/>
          </a:schemeClr>
        </a:solidFill>
        <a:ln>
          <a:solidFill>
            <a:schemeClr val="accent2"/>
          </a:solidFill>
        </a:ln>
      </dgm:spPr>
    </dgm:pt>
    <dgm:pt modelId="{F9377D09-DE05-43CE-BDC3-01E6508166C7}" type="pres">
      <dgm:prSet presAssocID="{07783AC3-A591-4D63-8ADA-281737BAF533}" presName="linearProcess" presStyleCnt="0"/>
      <dgm:spPr/>
    </dgm:pt>
    <dgm:pt modelId="{6B874AF3-BD67-4FC1-B3B0-5D9AC826F16C}" type="pres">
      <dgm:prSet presAssocID="{F57B2817-F144-4E20-8F7B-918A88CCFC31}" presName="textNode" presStyleLbl="node1" presStyleIdx="0" presStyleCnt="2">
        <dgm:presLayoutVars>
          <dgm:bulletEnabled val="1"/>
        </dgm:presLayoutVars>
      </dgm:prSet>
      <dgm:spPr/>
      <dgm:t>
        <a:bodyPr/>
        <a:lstStyle/>
        <a:p>
          <a:endParaRPr lang="fr-FR"/>
        </a:p>
      </dgm:t>
    </dgm:pt>
    <dgm:pt modelId="{9ACF9A9A-1621-4C27-87BD-403CB04C18F6}" type="pres">
      <dgm:prSet presAssocID="{6F4A7709-1A7E-4F90-B327-E4F1BE401FE2}" presName="sibTrans" presStyleCnt="0"/>
      <dgm:spPr/>
    </dgm:pt>
    <dgm:pt modelId="{1ECE00E4-4C1E-4400-836B-8E359FF5D2C9}" type="pres">
      <dgm:prSet presAssocID="{A51BFE03-CEC7-4312-BC74-17BF8C343F18}" presName="textNode" presStyleLbl="node1" presStyleIdx="1" presStyleCnt="2">
        <dgm:presLayoutVars>
          <dgm:bulletEnabled val="1"/>
        </dgm:presLayoutVars>
      </dgm:prSet>
      <dgm:spPr/>
      <dgm:t>
        <a:bodyPr/>
        <a:lstStyle/>
        <a:p>
          <a:endParaRPr lang="fr-FR"/>
        </a:p>
      </dgm:t>
    </dgm:pt>
  </dgm:ptLst>
  <dgm:cxnLst>
    <dgm:cxn modelId="{23E71EFB-744A-480D-8865-E1F6FA7A44C9}" srcId="{A51BFE03-CEC7-4312-BC74-17BF8C343F18}" destId="{0C607A4E-7E1C-4AD5-B2B2-001517986B54}" srcOrd="0" destOrd="0" parTransId="{E6259CEC-F15B-48C5-8DF1-F1D9BA97FAC5}" sibTransId="{7F9C6DB6-C8C1-4793-9913-2E091209D694}"/>
    <dgm:cxn modelId="{2C79ED8A-66EF-4AF0-A8FC-0172F5723F94}" type="presOf" srcId="{A51BFE03-CEC7-4312-BC74-17BF8C343F18}" destId="{1ECE00E4-4C1E-4400-836B-8E359FF5D2C9}" srcOrd="0" destOrd="0" presId="urn:microsoft.com/office/officeart/2005/8/layout/hProcess9"/>
    <dgm:cxn modelId="{6A3F4F06-CBFA-4D60-9630-B442555F2E7C}" srcId="{07783AC3-A591-4D63-8ADA-281737BAF533}" destId="{F57B2817-F144-4E20-8F7B-918A88CCFC31}" srcOrd="0" destOrd="0" parTransId="{7D93E3A4-6B82-46F4-A78A-9FAF33C4547B}" sibTransId="{6F4A7709-1A7E-4F90-B327-E4F1BE401FE2}"/>
    <dgm:cxn modelId="{0FC63CA4-5DBC-4F8F-A381-2B9FA2F0FB20}" type="presOf" srcId="{07783AC3-A591-4D63-8ADA-281737BAF533}" destId="{30451EB8-57E7-4CA6-A7F9-30E8A1539DD7}" srcOrd="0" destOrd="0" presId="urn:microsoft.com/office/officeart/2005/8/layout/hProcess9"/>
    <dgm:cxn modelId="{8481CA73-A489-4819-92E1-1D4A4D6E2899}" srcId="{07783AC3-A591-4D63-8ADA-281737BAF533}" destId="{A51BFE03-CEC7-4312-BC74-17BF8C343F18}" srcOrd="1" destOrd="0" parTransId="{D143D8CC-EE48-4A2B-B9FF-7B683AB23277}" sibTransId="{E0B67566-ADF2-4A09-92CF-AB39CD51EA2B}"/>
    <dgm:cxn modelId="{ED87F6AC-57F6-4389-B477-1A5F215CAE0B}" type="presOf" srcId="{0C607A4E-7E1C-4AD5-B2B2-001517986B54}" destId="{1ECE00E4-4C1E-4400-836B-8E359FF5D2C9}" srcOrd="0" destOrd="1" presId="urn:microsoft.com/office/officeart/2005/8/layout/hProcess9"/>
    <dgm:cxn modelId="{212AB2E1-EF1A-4CD6-B4F5-64FACCA20903}" type="presOf" srcId="{F57B2817-F144-4E20-8F7B-918A88CCFC31}" destId="{6B874AF3-BD67-4FC1-B3B0-5D9AC826F16C}" srcOrd="0" destOrd="0" presId="urn:microsoft.com/office/officeart/2005/8/layout/hProcess9"/>
    <dgm:cxn modelId="{542FAC03-A5C9-4DD2-A93F-3CAEF76941DC}" type="presParOf" srcId="{30451EB8-57E7-4CA6-A7F9-30E8A1539DD7}" destId="{B8AA0CAC-24FD-4368-852C-82D5F3279A22}" srcOrd="0" destOrd="0" presId="urn:microsoft.com/office/officeart/2005/8/layout/hProcess9"/>
    <dgm:cxn modelId="{D73E7A44-0B4F-4085-AE7D-23D54B89B9B6}" type="presParOf" srcId="{30451EB8-57E7-4CA6-A7F9-30E8A1539DD7}" destId="{F9377D09-DE05-43CE-BDC3-01E6508166C7}" srcOrd="1" destOrd="0" presId="urn:microsoft.com/office/officeart/2005/8/layout/hProcess9"/>
    <dgm:cxn modelId="{83F0D032-4D00-4785-BAF7-57EE6A9A96AD}" type="presParOf" srcId="{F9377D09-DE05-43CE-BDC3-01E6508166C7}" destId="{6B874AF3-BD67-4FC1-B3B0-5D9AC826F16C}" srcOrd="0" destOrd="0" presId="urn:microsoft.com/office/officeart/2005/8/layout/hProcess9"/>
    <dgm:cxn modelId="{F2A848C9-7B38-4F6C-934F-32BE3FAFC0EA}" type="presParOf" srcId="{F9377D09-DE05-43CE-BDC3-01E6508166C7}" destId="{9ACF9A9A-1621-4C27-87BD-403CB04C18F6}" srcOrd="1" destOrd="0" presId="urn:microsoft.com/office/officeart/2005/8/layout/hProcess9"/>
    <dgm:cxn modelId="{80D289EF-FEBB-480E-9C35-452AA70CFEDE}" type="presParOf" srcId="{F9377D09-DE05-43CE-BDC3-01E6508166C7}" destId="{1ECE00E4-4C1E-4400-836B-8E359FF5D2C9}"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79E6A-D329-4C00-AADB-6D8CCC336C5B}">
      <dsp:nvSpPr>
        <dsp:cNvPr id="0" name=""/>
        <dsp:cNvSpPr/>
      </dsp:nvSpPr>
      <dsp:spPr>
        <a:xfrm>
          <a:off x="0" y="0"/>
          <a:ext cx="7513595" cy="4752528"/>
        </a:xfrm>
        <a:prstGeom prst="roundRect">
          <a:avLst>
            <a:gd name="adj" fmla="val 10000"/>
          </a:avLst>
        </a:prstGeom>
        <a:solidFill>
          <a:schemeClr val="bg1"/>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fr-FR" sz="3600" b="0" kern="1200" dirty="0" smtClean="0">
              <a:solidFill>
                <a:schemeClr val="accent1"/>
              </a:solidFill>
              <a:latin typeface="Aharoni" panose="02010803020104030203" pitchFamily="2" charset="-79"/>
              <a:cs typeface="Aharoni" panose="02010803020104030203" pitchFamily="2" charset="-79"/>
            </a:rPr>
            <a:t>Notre engagement se déroule autour de </a:t>
          </a:r>
          <a:r>
            <a:rPr lang="fr-FR" sz="6600" b="0" kern="1200" dirty="0" smtClean="0">
              <a:solidFill>
                <a:schemeClr val="accent1"/>
              </a:solidFill>
              <a:latin typeface="Aharoni" panose="02010803020104030203" pitchFamily="2" charset="-79"/>
              <a:cs typeface="Aharoni" panose="02010803020104030203" pitchFamily="2" charset="-79"/>
            </a:rPr>
            <a:t>4</a:t>
          </a:r>
          <a:r>
            <a:rPr lang="fr-FR" sz="3600" b="0" kern="1200" dirty="0" smtClean="0">
              <a:solidFill>
                <a:schemeClr val="accent1"/>
              </a:solidFill>
              <a:latin typeface="Aharoni" panose="02010803020104030203" pitchFamily="2" charset="-79"/>
              <a:cs typeface="Aharoni" panose="02010803020104030203" pitchFamily="2" charset="-79"/>
            </a:rPr>
            <a:t> </a:t>
          </a:r>
          <a:r>
            <a:rPr lang="fr-FR" sz="3600" b="0" kern="1200" dirty="0" smtClean="0">
              <a:solidFill>
                <a:schemeClr val="accent1"/>
              </a:solidFill>
              <a:latin typeface="Aharoni" panose="02010803020104030203" pitchFamily="2" charset="-79"/>
              <a:cs typeface="Aharoni" panose="02010803020104030203" pitchFamily="2" charset="-79"/>
            </a:rPr>
            <a:t>grands axes:</a:t>
          </a:r>
          <a:endParaRPr lang="fr-FR" sz="3600" b="0" kern="1200" dirty="0">
            <a:solidFill>
              <a:schemeClr val="accent1"/>
            </a:solidFill>
            <a:latin typeface="Aharoni" panose="02010803020104030203" pitchFamily="2" charset="-79"/>
            <a:cs typeface="Aharoni" panose="02010803020104030203" pitchFamily="2" charset="-79"/>
          </a:endParaRPr>
        </a:p>
      </dsp:txBody>
      <dsp:txXfrm>
        <a:off x="0" y="0"/>
        <a:ext cx="7513595" cy="1425758"/>
      </dsp:txXfrm>
    </dsp:sp>
    <dsp:sp modelId="{02644AAD-595F-4D27-BAD6-76A7343C09A8}">
      <dsp:nvSpPr>
        <dsp:cNvPr id="0" name=""/>
        <dsp:cNvSpPr/>
      </dsp:nvSpPr>
      <dsp:spPr>
        <a:xfrm>
          <a:off x="755031" y="1425874"/>
          <a:ext cx="6010876" cy="692342"/>
        </a:xfrm>
        <a:prstGeom prst="roundRect">
          <a:avLst>
            <a:gd name="adj" fmla="val 10000"/>
          </a:avLst>
        </a:prstGeom>
        <a:solidFill>
          <a:schemeClr val="accent3">
            <a:lumMod val="40000"/>
            <a:lumOff val="6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rtl="0">
            <a:lnSpc>
              <a:spcPct val="90000"/>
            </a:lnSpc>
            <a:spcBef>
              <a:spcPct val="0"/>
            </a:spcBef>
            <a:spcAft>
              <a:spcPct val="35000"/>
            </a:spcAft>
          </a:pPr>
          <a:r>
            <a:rPr lang="fr-FR" sz="2000" b="1" kern="1200" dirty="0" smtClean="0">
              <a:solidFill>
                <a:schemeClr val="tx1"/>
              </a:solidFill>
            </a:rPr>
            <a:t>- limiter le gaspillage</a:t>
          </a:r>
          <a:endParaRPr lang="fr-FR" sz="2000" kern="1200" dirty="0">
            <a:solidFill>
              <a:schemeClr val="tx1"/>
            </a:solidFill>
          </a:endParaRPr>
        </a:p>
      </dsp:txBody>
      <dsp:txXfrm>
        <a:off x="775309" y="1446152"/>
        <a:ext cx="5970320" cy="651786"/>
      </dsp:txXfrm>
    </dsp:sp>
    <dsp:sp modelId="{2B1AD0D5-68DF-4289-A1A9-94B26F2CEFA4}">
      <dsp:nvSpPr>
        <dsp:cNvPr id="0" name=""/>
        <dsp:cNvSpPr/>
      </dsp:nvSpPr>
      <dsp:spPr>
        <a:xfrm>
          <a:off x="755031" y="2224730"/>
          <a:ext cx="6010876" cy="692342"/>
        </a:xfrm>
        <a:prstGeom prst="roundRect">
          <a:avLst>
            <a:gd name="adj" fmla="val 10000"/>
          </a:avLst>
        </a:prstGeom>
        <a:solidFill>
          <a:schemeClr val="accent3">
            <a:lumMod val="40000"/>
            <a:lumOff val="6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rtl="0">
            <a:lnSpc>
              <a:spcPct val="90000"/>
            </a:lnSpc>
            <a:spcBef>
              <a:spcPct val="0"/>
            </a:spcBef>
            <a:spcAft>
              <a:spcPct val="35000"/>
            </a:spcAft>
          </a:pPr>
          <a:r>
            <a:rPr lang="fr-FR" sz="2000" b="1" kern="1200" smtClean="0"/>
            <a:t>- le tri méticuleux des déchets</a:t>
          </a:r>
          <a:endParaRPr lang="fr-FR" sz="2000" kern="1200" dirty="0"/>
        </a:p>
      </dsp:txBody>
      <dsp:txXfrm>
        <a:off x="775309" y="2245008"/>
        <a:ext cx="5970320" cy="651786"/>
      </dsp:txXfrm>
    </dsp:sp>
    <dsp:sp modelId="{C49E7002-AAE5-49B2-8345-C38A5E052D2E}">
      <dsp:nvSpPr>
        <dsp:cNvPr id="0" name=""/>
        <dsp:cNvSpPr/>
      </dsp:nvSpPr>
      <dsp:spPr>
        <a:xfrm>
          <a:off x="755031" y="3023587"/>
          <a:ext cx="6010876" cy="692342"/>
        </a:xfrm>
        <a:prstGeom prst="roundRect">
          <a:avLst>
            <a:gd name="adj" fmla="val 10000"/>
          </a:avLst>
        </a:prstGeom>
        <a:solidFill>
          <a:schemeClr val="accent3">
            <a:lumMod val="40000"/>
            <a:lumOff val="6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rtl="0">
            <a:lnSpc>
              <a:spcPct val="90000"/>
            </a:lnSpc>
            <a:spcBef>
              <a:spcPct val="0"/>
            </a:spcBef>
            <a:spcAft>
              <a:spcPct val="35000"/>
            </a:spcAft>
          </a:pPr>
          <a:r>
            <a:rPr lang="fr-FR" sz="2000" b="1" kern="1200" dirty="0" smtClean="0"/>
            <a:t>- la revalorisation ou le recyclage des déchets</a:t>
          </a:r>
          <a:endParaRPr lang="fr-FR" sz="2000" kern="1200" dirty="0"/>
        </a:p>
      </dsp:txBody>
      <dsp:txXfrm>
        <a:off x="775309" y="3043865"/>
        <a:ext cx="5970320" cy="651786"/>
      </dsp:txXfrm>
    </dsp:sp>
    <dsp:sp modelId="{43BBA0D5-6BC3-495B-9F3B-4FBF8FA4B059}">
      <dsp:nvSpPr>
        <dsp:cNvPr id="0" name=""/>
        <dsp:cNvSpPr/>
      </dsp:nvSpPr>
      <dsp:spPr>
        <a:xfrm>
          <a:off x="755031" y="3822443"/>
          <a:ext cx="6010876" cy="692342"/>
        </a:xfrm>
        <a:prstGeom prst="roundRect">
          <a:avLst>
            <a:gd name="adj" fmla="val 10000"/>
          </a:avLst>
        </a:prstGeom>
        <a:solidFill>
          <a:schemeClr val="accent3">
            <a:lumMod val="40000"/>
            <a:lumOff val="6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rtl="0">
            <a:lnSpc>
              <a:spcPct val="90000"/>
            </a:lnSpc>
            <a:spcBef>
              <a:spcPct val="0"/>
            </a:spcBef>
            <a:spcAft>
              <a:spcPct val="35000"/>
            </a:spcAft>
          </a:pPr>
          <a:r>
            <a:rPr lang="fr-FR" sz="2000" b="1" kern="1200" dirty="0" smtClean="0"/>
            <a:t>- une initiative pour compenser l’empreinte carbone générée par l’hôpital</a:t>
          </a:r>
          <a:endParaRPr lang="fr-FR" sz="2000" kern="1200" dirty="0"/>
        </a:p>
      </dsp:txBody>
      <dsp:txXfrm>
        <a:off x="775309" y="3842721"/>
        <a:ext cx="5970320" cy="6517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E18A0-4EFE-44B8-ABA8-A452A3006E21}">
      <dsp:nvSpPr>
        <dsp:cNvPr id="0" name=""/>
        <dsp:cNvSpPr/>
      </dsp:nvSpPr>
      <dsp:spPr>
        <a:xfrm>
          <a:off x="0" y="452"/>
          <a:ext cx="7516316" cy="542507"/>
        </a:xfrm>
        <a:prstGeom prst="roundRect">
          <a:avLst/>
        </a:prstGeom>
        <a:solidFill>
          <a:schemeClr val="accent3">
            <a:lumMod val="60000"/>
            <a:lum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r-FR" sz="2400" kern="1200" baseline="0" dirty="0" smtClean="0">
              <a:solidFill>
                <a:schemeClr val="accent1"/>
              </a:solidFill>
              <a:latin typeface="Aharoni" panose="02010803020104030203" pitchFamily="2" charset="-79"/>
              <a:cs typeface="Aharoni" panose="02010803020104030203" pitchFamily="2" charset="-79"/>
            </a:rPr>
            <a:t>Revalorisation  et recyclage des déchets</a:t>
          </a:r>
          <a:endParaRPr lang="fr-FR" sz="2400" kern="1200" dirty="0">
            <a:solidFill>
              <a:schemeClr val="accent1"/>
            </a:solidFill>
            <a:latin typeface="Aharoni" panose="02010803020104030203" pitchFamily="2" charset="-79"/>
            <a:cs typeface="Aharoni" panose="02010803020104030203" pitchFamily="2" charset="-79"/>
          </a:endParaRPr>
        </a:p>
      </dsp:txBody>
      <dsp:txXfrm>
        <a:off x="26483" y="26935"/>
        <a:ext cx="7463350" cy="48954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64583-FCCB-4859-95CD-E27691F15B27}">
      <dsp:nvSpPr>
        <dsp:cNvPr id="0" name=""/>
        <dsp:cNvSpPr/>
      </dsp:nvSpPr>
      <dsp:spPr>
        <a:xfrm>
          <a:off x="631870" y="0"/>
          <a:ext cx="7161195" cy="4419829"/>
        </a:xfrm>
        <a:prstGeom prst="rightArrow">
          <a:avLst/>
        </a:prstGeom>
        <a:solidFill>
          <a:schemeClr val="accent2">
            <a:lumMod val="20000"/>
            <a:lumOff val="80000"/>
          </a:schemeClr>
        </a:solidFill>
        <a:ln>
          <a:solidFill>
            <a:schemeClr val="accent2"/>
          </a:solidFill>
        </a:ln>
        <a:effectLst/>
      </dsp:spPr>
      <dsp:style>
        <a:lnRef idx="0">
          <a:scrgbClr r="0" g="0" b="0"/>
        </a:lnRef>
        <a:fillRef idx="1">
          <a:scrgbClr r="0" g="0" b="0"/>
        </a:fillRef>
        <a:effectRef idx="0">
          <a:scrgbClr r="0" g="0" b="0"/>
        </a:effectRef>
        <a:fontRef idx="minor"/>
      </dsp:style>
    </dsp:sp>
    <dsp:sp modelId="{8248015B-58A4-4D61-BC61-6D4423AD0D9E}">
      <dsp:nvSpPr>
        <dsp:cNvPr id="0" name=""/>
        <dsp:cNvSpPr/>
      </dsp:nvSpPr>
      <dsp:spPr>
        <a:xfrm>
          <a:off x="107882" y="1325948"/>
          <a:ext cx="4001844" cy="1767931"/>
        </a:xfrm>
        <a:prstGeom prst="roundRect">
          <a:avLst/>
        </a:prstGeom>
        <a:solidFill>
          <a:schemeClr val="accent3">
            <a:lumMod val="60000"/>
            <a:lumOff val="40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fr-FR" sz="2400" b="1" kern="1200" dirty="0" smtClean="0"/>
            <a:t>Récupération de </a:t>
          </a:r>
        </a:p>
        <a:p>
          <a:pPr lvl="0" algn="ctr" defTabSz="1066800" rtl="0">
            <a:lnSpc>
              <a:spcPct val="90000"/>
            </a:lnSpc>
            <a:spcBef>
              <a:spcPct val="0"/>
            </a:spcBef>
            <a:spcAft>
              <a:spcPct val="35000"/>
            </a:spcAft>
          </a:pPr>
          <a:r>
            <a:rPr lang="fr-FR" sz="2400" b="1" kern="1200" dirty="0" smtClean="0">
              <a:solidFill>
                <a:schemeClr val="accent1"/>
              </a:solidFill>
            </a:rPr>
            <a:t>l’INOX</a:t>
          </a:r>
          <a:r>
            <a:rPr lang="fr-FR" sz="2400" b="1" kern="1200" dirty="0" smtClean="0"/>
            <a:t>:</a:t>
          </a:r>
          <a:endParaRPr lang="fr-FR" sz="2400" kern="1200" dirty="0"/>
        </a:p>
      </dsp:txBody>
      <dsp:txXfrm>
        <a:off x="194185" y="1412251"/>
        <a:ext cx="3829238" cy="1595325"/>
      </dsp:txXfrm>
    </dsp:sp>
    <dsp:sp modelId="{8C43EE6D-F459-4125-B01F-C720D0737BFC}">
      <dsp:nvSpPr>
        <dsp:cNvPr id="0" name=""/>
        <dsp:cNvSpPr/>
      </dsp:nvSpPr>
      <dsp:spPr>
        <a:xfrm>
          <a:off x="4315208" y="1325948"/>
          <a:ext cx="4001844" cy="1767931"/>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fr-FR" sz="2400" b="1" kern="1200" dirty="0" smtClean="0">
              <a:solidFill>
                <a:schemeClr val="accent1"/>
              </a:solidFill>
            </a:rPr>
            <a:t>lames de laryngoscope...</a:t>
          </a:r>
          <a:endParaRPr lang="fr-FR" sz="2400" kern="1200" dirty="0">
            <a:solidFill>
              <a:schemeClr val="accent1"/>
            </a:solidFill>
          </a:endParaRPr>
        </a:p>
        <a:p>
          <a:pPr marL="171450" lvl="1" indent="-171450" algn="l" defTabSz="844550" rtl="0">
            <a:lnSpc>
              <a:spcPct val="90000"/>
            </a:lnSpc>
            <a:spcBef>
              <a:spcPct val="0"/>
            </a:spcBef>
            <a:spcAft>
              <a:spcPct val="15000"/>
            </a:spcAft>
            <a:buChar char="••"/>
          </a:pPr>
          <a:r>
            <a:rPr lang="fr-FR" sz="1900" b="1" kern="1200" dirty="0" smtClean="0">
              <a:solidFill>
                <a:schemeClr val="accent1"/>
              </a:solidFill>
            </a:rPr>
            <a:t>Valorisation: rachat 490 euros la tonne HT (valeur juin 2019)</a:t>
          </a:r>
          <a:endParaRPr lang="fr-FR" sz="1900" kern="1200" dirty="0">
            <a:solidFill>
              <a:schemeClr val="accent1"/>
            </a:solidFill>
          </a:endParaRPr>
        </a:p>
      </dsp:txBody>
      <dsp:txXfrm>
        <a:off x="4401511" y="1412251"/>
        <a:ext cx="3829238" cy="15953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E18A0-4EFE-44B8-ABA8-A452A3006E21}">
      <dsp:nvSpPr>
        <dsp:cNvPr id="0" name=""/>
        <dsp:cNvSpPr/>
      </dsp:nvSpPr>
      <dsp:spPr>
        <a:xfrm>
          <a:off x="0" y="0"/>
          <a:ext cx="7516316" cy="542507"/>
        </a:xfrm>
        <a:prstGeom prst="roundRect">
          <a:avLst/>
        </a:prstGeom>
        <a:solidFill>
          <a:schemeClr val="accent3">
            <a:lumMod val="60000"/>
            <a:lum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r-FR" sz="2400" kern="1200" baseline="0" dirty="0" smtClean="0">
              <a:solidFill>
                <a:schemeClr val="accent1"/>
              </a:solidFill>
              <a:latin typeface="Aharoni" panose="02010803020104030203" pitchFamily="2" charset="-79"/>
              <a:cs typeface="Aharoni" panose="02010803020104030203" pitchFamily="2" charset="-79"/>
            </a:rPr>
            <a:t>Revalorisation  et recyclage des déchets</a:t>
          </a:r>
          <a:endParaRPr lang="fr-FR" sz="2400" kern="1200" dirty="0">
            <a:solidFill>
              <a:schemeClr val="accent1"/>
            </a:solidFill>
            <a:latin typeface="Aharoni" panose="02010803020104030203" pitchFamily="2" charset="-79"/>
            <a:cs typeface="Aharoni" panose="02010803020104030203" pitchFamily="2" charset="-79"/>
          </a:endParaRPr>
        </a:p>
      </dsp:txBody>
      <dsp:txXfrm>
        <a:off x="26483" y="26483"/>
        <a:ext cx="7463350" cy="48954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8119C-EB4D-409E-AAE7-75CC6297BD47}">
      <dsp:nvSpPr>
        <dsp:cNvPr id="0" name=""/>
        <dsp:cNvSpPr/>
      </dsp:nvSpPr>
      <dsp:spPr>
        <a:xfrm>
          <a:off x="564070" y="0"/>
          <a:ext cx="6392799" cy="3579849"/>
        </a:xfrm>
        <a:prstGeom prst="rightArrow">
          <a:avLst/>
        </a:prstGeom>
        <a:solidFill>
          <a:schemeClr val="accent2">
            <a:lumMod val="20000"/>
            <a:lumOff val="80000"/>
          </a:schemeClr>
        </a:solidFill>
        <a:ln>
          <a:solidFill>
            <a:schemeClr val="bg2">
              <a:lumMod val="90000"/>
            </a:schemeClr>
          </a:solidFill>
        </a:ln>
        <a:effectLst/>
      </dsp:spPr>
      <dsp:style>
        <a:lnRef idx="0">
          <a:scrgbClr r="0" g="0" b="0"/>
        </a:lnRef>
        <a:fillRef idx="1">
          <a:scrgbClr r="0" g="0" b="0"/>
        </a:fillRef>
        <a:effectRef idx="0">
          <a:scrgbClr r="0" g="0" b="0"/>
        </a:effectRef>
        <a:fontRef idx="minor"/>
      </dsp:style>
    </dsp:sp>
    <dsp:sp modelId="{F108C503-595E-47CF-8A25-B2826B0E56C2}">
      <dsp:nvSpPr>
        <dsp:cNvPr id="0" name=""/>
        <dsp:cNvSpPr/>
      </dsp:nvSpPr>
      <dsp:spPr>
        <a:xfrm>
          <a:off x="184629" y="1032227"/>
          <a:ext cx="3536457" cy="1431939"/>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fr-FR" sz="2400" b="1" kern="1200" dirty="0" smtClean="0"/>
            <a:t>Récupération du </a:t>
          </a:r>
          <a:r>
            <a:rPr lang="fr-FR" sz="2400" b="1" kern="1200" dirty="0" smtClean="0">
              <a:solidFill>
                <a:schemeClr val="accent1"/>
              </a:solidFill>
            </a:rPr>
            <a:t>PLASTIQUE</a:t>
          </a:r>
          <a:r>
            <a:rPr lang="fr-FR" sz="1800" b="1" kern="1200" dirty="0" smtClean="0"/>
            <a:t>:</a:t>
          </a:r>
          <a:endParaRPr lang="fr-FR" sz="1800" kern="1200" dirty="0"/>
        </a:p>
      </dsp:txBody>
      <dsp:txXfrm>
        <a:off x="254531" y="1102129"/>
        <a:ext cx="3396653" cy="1292135"/>
      </dsp:txXfrm>
    </dsp:sp>
    <dsp:sp modelId="{76B0BB00-45C7-405E-9495-7883DB5E0B94}">
      <dsp:nvSpPr>
        <dsp:cNvPr id="0" name=""/>
        <dsp:cNvSpPr/>
      </dsp:nvSpPr>
      <dsp:spPr>
        <a:xfrm>
          <a:off x="3760470" y="1032227"/>
          <a:ext cx="3536457" cy="1431939"/>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fr-FR" sz="1800" b="1" kern="1200" dirty="0" smtClean="0">
              <a:solidFill>
                <a:schemeClr val="accent1"/>
              </a:solidFill>
            </a:rPr>
            <a:t>bouchons de bouteilles d’eau et sérum physiologique            (valorisé par des associations)</a:t>
          </a:r>
          <a:endParaRPr lang="fr-FR" sz="1800" kern="1200" dirty="0">
            <a:solidFill>
              <a:schemeClr val="accent1"/>
            </a:solidFill>
          </a:endParaRPr>
        </a:p>
      </dsp:txBody>
      <dsp:txXfrm>
        <a:off x="3830372" y="1102129"/>
        <a:ext cx="3396653" cy="129213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3D2CD7-44C6-445D-85D7-CF1B24EDB20C}">
      <dsp:nvSpPr>
        <dsp:cNvPr id="0" name=""/>
        <dsp:cNvSpPr/>
      </dsp:nvSpPr>
      <dsp:spPr>
        <a:xfrm>
          <a:off x="602573" y="0"/>
          <a:ext cx="6633695" cy="3579849"/>
        </a:xfrm>
        <a:prstGeom prst="rightArrow">
          <a:avLst/>
        </a:prstGeom>
        <a:solidFill>
          <a:schemeClr val="accent2">
            <a:lumMod val="20000"/>
            <a:lumOff val="80000"/>
          </a:schemeClr>
        </a:solidFill>
        <a:ln>
          <a:solidFill>
            <a:schemeClr val="bg2">
              <a:lumMod val="90000"/>
            </a:schemeClr>
          </a:solidFill>
        </a:ln>
        <a:effectLst/>
      </dsp:spPr>
      <dsp:style>
        <a:lnRef idx="0">
          <a:scrgbClr r="0" g="0" b="0"/>
        </a:lnRef>
        <a:fillRef idx="1">
          <a:scrgbClr r="0" g="0" b="0"/>
        </a:fillRef>
        <a:effectRef idx="0">
          <a:scrgbClr r="0" g="0" b="0"/>
        </a:effectRef>
        <a:fontRef idx="minor"/>
      </dsp:style>
    </dsp:sp>
    <dsp:sp modelId="{CB28CBEB-3EBB-42CD-8D61-1F1197116F76}">
      <dsp:nvSpPr>
        <dsp:cNvPr id="0" name=""/>
        <dsp:cNvSpPr/>
      </dsp:nvSpPr>
      <dsp:spPr>
        <a:xfrm>
          <a:off x="1163" y="1073954"/>
          <a:ext cx="2393041" cy="1431939"/>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fr-FR" sz="2400" b="1" kern="1200" dirty="0" smtClean="0"/>
            <a:t>Récupération de</a:t>
          </a:r>
          <a:endParaRPr lang="fr-FR" sz="2300" kern="1200" dirty="0">
            <a:solidFill>
              <a:schemeClr val="bg1"/>
            </a:solidFill>
          </a:endParaRPr>
        </a:p>
      </dsp:txBody>
      <dsp:txXfrm>
        <a:off x="71065" y="1143856"/>
        <a:ext cx="2253237" cy="1292135"/>
      </dsp:txXfrm>
    </dsp:sp>
    <dsp:sp modelId="{6CA0A077-54DD-4648-A3C5-F0CBE7ACA1FA}">
      <dsp:nvSpPr>
        <dsp:cNvPr id="0" name=""/>
        <dsp:cNvSpPr/>
      </dsp:nvSpPr>
      <dsp:spPr>
        <a:xfrm>
          <a:off x="2726499" y="672188"/>
          <a:ext cx="2605244" cy="2235472"/>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fr-FR" sz="1600" b="1" kern="1200" dirty="0" smtClean="0">
              <a:solidFill>
                <a:schemeClr val="accent1"/>
              </a:solidFill>
            </a:rPr>
            <a:t>VERRE RADIOS,DOCUMENTS CONFIDENTIELS,</a:t>
          </a:r>
          <a:br>
            <a:rPr lang="fr-FR" sz="1600" b="1" kern="1200" dirty="0" smtClean="0">
              <a:solidFill>
                <a:schemeClr val="accent1"/>
              </a:solidFill>
            </a:rPr>
          </a:br>
          <a:r>
            <a:rPr lang="fr-FR" sz="1600" b="1" kern="1200" dirty="0" smtClean="0">
              <a:solidFill>
                <a:schemeClr val="accent1"/>
              </a:solidFill>
            </a:rPr>
            <a:t>RESIDUS DE PRODUITS CHIMIQUES, PILES,PACE MAKER,CARTOUCHE D’ENCRE,CARTONS</a:t>
          </a:r>
          <a:endParaRPr lang="fr-FR" sz="2300" kern="1200" dirty="0">
            <a:solidFill>
              <a:schemeClr val="bg1"/>
            </a:solidFill>
          </a:endParaRPr>
        </a:p>
      </dsp:txBody>
      <dsp:txXfrm>
        <a:off x="2835626" y="781315"/>
        <a:ext cx="2386990" cy="2017218"/>
      </dsp:txXfrm>
    </dsp:sp>
    <dsp:sp modelId="{F70E669C-BBAE-4635-B079-CE9485D02FD5}">
      <dsp:nvSpPr>
        <dsp:cNvPr id="0" name=""/>
        <dsp:cNvSpPr/>
      </dsp:nvSpPr>
      <dsp:spPr>
        <a:xfrm>
          <a:off x="5664038" y="1073954"/>
          <a:ext cx="2139145" cy="1431939"/>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fr-FR" sz="1800" b="1" kern="1200" dirty="0" smtClean="0"/>
            <a:t> </a:t>
          </a:r>
          <a:r>
            <a:rPr lang="fr-FR" sz="1800" b="1" kern="1200" dirty="0" smtClean="0">
              <a:solidFill>
                <a:schemeClr val="accent1"/>
              </a:solidFill>
            </a:rPr>
            <a:t>Filière spécifique </a:t>
          </a:r>
          <a:endParaRPr lang="fr-FR" sz="1800" kern="1200" dirty="0">
            <a:solidFill>
              <a:schemeClr val="accent1"/>
            </a:solidFill>
          </a:endParaRPr>
        </a:p>
      </dsp:txBody>
      <dsp:txXfrm>
        <a:off x="5733940" y="1143856"/>
        <a:ext cx="1999341" cy="129213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E18A0-4EFE-44B8-ABA8-A452A3006E21}">
      <dsp:nvSpPr>
        <dsp:cNvPr id="0" name=""/>
        <dsp:cNvSpPr/>
      </dsp:nvSpPr>
      <dsp:spPr>
        <a:xfrm>
          <a:off x="0" y="452"/>
          <a:ext cx="7516316" cy="542507"/>
        </a:xfrm>
        <a:prstGeom prst="roundRect">
          <a:avLst/>
        </a:prstGeom>
        <a:solidFill>
          <a:schemeClr val="accent3">
            <a:lumMod val="60000"/>
            <a:lum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r-FR" sz="2400" kern="1200" baseline="0" dirty="0" smtClean="0">
              <a:solidFill>
                <a:schemeClr val="accent1"/>
              </a:solidFill>
              <a:latin typeface="Aharoni" panose="02010803020104030203" pitchFamily="2" charset="-79"/>
              <a:cs typeface="Aharoni" panose="02010803020104030203" pitchFamily="2" charset="-79"/>
            </a:rPr>
            <a:t>Revalorisation  et recyclage des déchets</a:t>
          </a:r>
          <a:endParaRPr lang="fr-FR" sz="2400" kern="1200" dirty="0">
            <a:solidFill>
              <a:schemeClr val="accent1"/>
            </a:solidFill>
            <a:latin typeface="Aharoni" panose="02010803020104030203" pitchFamily="2" charset="-79"/>
            <a:cs typeface="Aharoni" panose="02010803020104030203" pitchFamily="2" charset="-79"/>
          </a:endParaRPr>
        </a:p>
      </dsp:txBody>
      <dsp:txXfrm>
        <a:off x="26483" y="26935"/>
        <a:ext cx="7463350" cy="48954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E34A3-5D54-4F0B-8910-726865A4ED67}">
      <dsp:nvSpPr>
        <dsp:cNvPr id="0" name=""/>
        <dsp:cNvSpPr/>
      </dsp:nvSpPr>
      <dsp:spPr>
        <a:xfrm>
          <a:off x="0" y="3233"/>
          <a:ext cx="7556421" cy="511290"/>
        </a:xfrm>
        <a:prstGeom prst="roundRect">
          <a:avLst/>
        </a:prstGeom>
        <a:solidFill>
          <a:schemeClr val="accent3">
            <a:lumMod val="60000"/>
            <a:lum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r-FR" sz="2400" kern="1200" baseline="0" dirty="0" smtClean="0">
              <a:solidFill>
                <a:schemeClr val="accent1"/>
              </a:solidFill>
              <a:latin typeface="Aharoni" panose="02010803020104030203" pitchFamily="2" charset="-79"/>
              <a:cs typeface="Aharoni" panose="02010803020104030203" pitchFamily="2" charset="-79"/>
            </a:rPr>
            <a:t>Initiative pour compenser l’empreinte carbone</a:t>
          </a:r>
          <a:endParaRPr lang="fr-FR" sz="2400" kern="1200" dirty="0">
            <a:solidFill>
              <a:schemeClr val="accent1"/>
            </a:solidFill>
            <a:latin typeface="Aharoni" panose="02010803020104030203" pitchFamily="2" charset="-79"/>
            <a:cs typeface="Aharoni" panose="02010803020104030203" pitchFamily="2" charset="-79"/>
          </a:endParaRPr>
        </a:p>
      </dsp:txBody>
      <dsp:txXfrm>
        <a:off x="24959" y="28192"/>
        <a:ext cx="7506503" cy="46137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E34A3-5D54-4F0B-8910-726865A4ED67}">
      <dsp:nvSpPr>
        <dsp:cNvPr id="0" name=""/>
        <dsp:cNvSpPr/>
      </dsp:nvSpPr>
      <dsp:spPr>
        <a:xfrm>
          <a:off x="0" y="3233"/>
          <a:ext cx="7556421" cy="511290"/>
        </a:xfrm>
        <a:prstGeom prst="roundRect">
          <a:avLst/>
        </a:prstGeom>
        <a:solidFill>
          <a:schemeClr val="accent3">
            <a:lumMod val="60000"/>
            <a:lum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r-FR" sz="2400" kern="1200" baseline="0" dirty="0" smtClean="0">
              <a:solidFill>
                <a:schemeClr val="accent1"/>
              </a:solidFill>
              <a:latin typeface="Aharoni" panose="02010803020104030203" pitchFamily="2" charset="-79"/>
              <a:cs typeface="Aharoni" panose="02010803020104030203" pitchFamily="2" charset="-79"/>
            </a:rPr>
            <a:t>Initiative pour compenser l’empreinte carbone</a:t>
          </a:r>
          <a:endParaRPr lang="fr-FR" sz="2400" kern="1200" dirty="0">
            <a:solidFill>
              <a:schemeClr val="accent1"/>
            </a:solidFill>
            <a:latin typeface="Aharoni" panose="02010803020104030203" pitchFamily="2" charset="-79"/>
            <a:cs typeface="Aharoni" panose="02010803020104030203" pitchFamily="2" charset="-79"/>
          </a:endParaRPr>
        </a:p>
      </dsp:txBody>
      <dsp:txXfrm>
        <a:off x="24959" y="28192"/>
        <a:ext cx="7506503" cy="461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4D151-3D15-4276-86AB-25E069282BE8}">
      <dsp:nvSpPr>
        <dsp:cNvPr id="0" name=""/>
        <dsp:cNvSpPr/>
      </dsp:nvSpPr>
      <dsp:spPr>
        <a:xfrm>
          <a:off x="0" y="5760"/>
          <a:ext cx="7520940" cy="542880"/>
        </a:xfrm>
        <a:prstGeom prst="roundRect">
          <a:avLst/>
        </a:prstGeom>
        <a:solidFill>
          <a:schemeClr val="accent3">
            <a:lumMod val="60000"/>
            <a:lum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r-FR" sz="2400" i="0" kern="1200" dirty="0" smtClean="0">
              <a:solidFill>
                <a:schemeClr val="accent1"/>
              </a:solidFill>
              <a:latin typeface="Aharoni" panose="02010803020104030203" pitchFamily="2" charset="-79"/>
              <a:cs typeface="Aharoni" panose="02010803020104030203" pitchFamily="2" charset="-79"/>
            </a:rPr>
            <a:t>Limiter le gaspillage</a:t>
          </a:r>
          <a:endParaRPr lang="fr-FR" sz="2400" i="0" kern="1200" dirty="0">
            <a:solidFill>
              <a:schemeClr val="accent1"/>
            </a:solidFill>
            <a:latin typeface="Aharoni" panose="02010803020104030203" pitchFamily="2" charset="-79"/>
            <a:cs typeface="Aharoni" panose="02010803020104030203" pitchFamily="2" charset="-79"/>
          </a:endParaRPr>
        </a:p>
      </dsp:txBody>
      <dsp:txXfrm>
        <a:off x="26501" y="32261"/>
        <a:ext cx="7467938" cy="4898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4D151-3D15-4276-86AB-25E069282BE8}">
      <dsp:nvSpPr>
        <dsp:cNvPr id="0" name=""/>
        <dsp:cNvSpPr/>
      </dsp:nvSpPr>
      <dsp:spPr>
        <a:xfrm>
          <a:off x="0" y="5760"/>
          <a:ext cx="7520940" cy="542880"/>
        </a:xfrm>
        <a:prstGeom prst="roundRect">
          <a:avLst/>
        </a:prstGeom>
        <a:solidFill>
          <a:schemeClr val="accent3">
            <a:lumMod val="60000"/>
            <a:lum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r-FR" sz="2400" i="0" kern="1200" dirty="0" smtClean="0">
              <a:solidFill>
                <a:schemeClr val="accent1"/>
              </a:solidFill>
              <a:latin typeface="Aharoni" panose="02010803020104030203" pitchFamily="2" charset="-79"/>
              <a:cs typeface="Aharoni" panose="02010803020104030203" pitchFamily="2" charset="-79"/>
            </a:rPr>
            <a:t>Limiter le gaspillage</a:t>
          </a:r>
          <a:endParaRPr lang="fr-FR" sz="2400" i="0" kern="1200" dirty="0">
            <a:solidFill>
              <a:schemeClr val="accent1"/>
            </a:solidFill>
            <a:latin typeface="Aharoni" panose="02010803020104030203" pitchFamily="2" charset="-79"/>
            <a:cs typeface="Aharoni" panose="02010803020104030203" pitchFamily="2" charset="-79"/>
          </a:endParaRPr>
        </a:p>
      </dsp:txBody>
      <dsp:txXfrm>
        <a:off x="26501" y="32261"/>
        <a:ext cx="7467938" cy="4898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42492-44BD-4417-AA06-2771BCD5D503}">
      <dsp:nvSpPr>
        <dsp:cNvPr id="0" name=""/>
        <dsp:cNvSpPr/>
      </dsp:nvSpPr>
      <dsp:spPr>
        <a:xfrm>
          <a:off x="0" y="-69829"/>
          <a:ext cx="3579849" cy="3579849"/>
        </a:xfrm>
        <a:prstGeom prst="pie">
          <a:avLst>
            <a:gd name="adj1" fmla="val 5400000"/>
            <a:gd name="adj2" fmla="val 1620000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CE529E-A01A-4CBF-9130-B98AB7EA7120}">
      <dsp:nvSpPr>
        <dsp:cNvPr id="0" name=""/>
        <dsp:cNvSpPr/>
      </dsp:nvSpPr>
      <dsp:spPr>
        <a:xfrm>
          <a:off x="1789924" y="-69829"/>
          <a:ext cx="5078319" cy="357984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fr-FR" sz="2300" b="1" kern="1200" smtClean="0"/>
            <a:t>Selon l’article R1335-1 du CSP:</a:t>
          </a:r>
          <a:endParaRPr lang="fr-FR" sz="2300" kern="1200"/>
        </a:p>
      </dsp:txBody>
      <dsp:txXfrm>
        <a:off x="1789924" y="-69829"/>
        <a:ext cx="5078319" cy="1700428"/>
      </dsp:txXfrm>
    </dsp:sp>
    <dsp:sp modelId="{40C9690C-537B-4308-9C27-950F1C425328}">
      <dsp:nvSpPr>
        <dsp:cNvPr id="0" name=""/>
        <dsp:cNvSpPr/>
      </dsp:nvSpPr>
      <dsp:spPr>
        <a:xfrm>
          <a:off x="939710" y="1630598"/>
          <a:ext cx="1700428" cy="1700428"/>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55CF88-264C-406F-BC36-A53B3925CFB0}">
      <dsp:nvSpPr>
        <dsp:cNvPr id="0" name=""/>
        <dsp:cNvSpPr/>
      </dsp:nvSpPr>
      <dsp:spPr>
        <a:xfrm>
          <a:off x="1789924" y="1311946"/>
          <a:ext cx="5078319" cy="2337731"/>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fr-FR" sz="2300" b="1" kern="1200" dirty="0" smtClean="0"/>
            <a:t>Les déchets d’activité de soin sont les déchets issus des activités de diagnostique, de suivi et de traitement préventif, curatif ou palliatif, dans les domaines de la médecine humaine et vétérinaire.</a:t>
          </a:r>
          <a:endParaRPr lang="fr-FR" sz="2300" kern="1200" dirty="0"/>
        </a:p>
      </dsp:txBody>
      <dsp:txXfrm>
        <a:off x="1789924" y="1311946"/>
        <a:ext cx="5078319" cy="23377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40038-629D-45AF-9A05-87B0D2CE5252}">
      <dsp:nvSpPr>
        <dsp:cNvPr id="0" name=""/>
        <dsp:cNvSpPr/>
      </dsp:nvSpPr>
      <dsp:spPr>
        <a:xfrm>
          <a:off x="0" y="83439"/>
          <a:ext cx="7520940" cy="1292850"/>
        </a:xfrm>
        <a:prstGeom prst="roundRect">
          <a:avLst/>
        </a:prstGeom>
        <a:solidFill>
          <a:schemeClr val="accent2">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fr-FR" sz="3600" b="1" kern="1200" dirty="0" smtClean="0">
              <a:solidFill>
                <a:schemeClr val="accent1"/>
              </a:solidFill>
              <a:latin typeface="Aharoni" panose="02010803020104030203" pitchFamily="2" charset="-79"/>
              <a:cs typeface="Aharoni" panose="02010803020104030203" pitchFamily="2" charset="-79"/>
            </a:rPr>
            <a:t>DASRI : </a:t>
          </a:r>
          <a:r>
            <a:rPr lang="fr-FR" sz="3200" b="1" kern="1200" dirty="0" smtClean="0">
              <a:solidFill>
                <a:schemeClr val="accent1"/>
              </a:solidFill>
              <a:latin typeface="Aharoni" panose="02010803020104030203" pitchFamily="2" charset="-79"/>
              <a:cs typeface="Aharoni" panose="02010803020104030203" pitchFamily="2" charset="-79"/>
            </a:rPr>
            <a:t>Déchets d’Activités de Soins à Risques Infectieux</a:t>
          </a:r>
          <a:endParaRPr lang="fr-FR" sz="3200" b="1" kern="1200" dirty="0">
            <a:solidFill>
              <a:schemeClr val="accent1"/>
            </a:solidFill>
            <a:latin typeface="Aharoni" panose="02010803020104030203" pitchFamily="2" charset="-79"/>
            <a:cs typeface="Aharoni" panose="02010803020104030203" pitchFamily="2" charset="-79"/>
          </a:endParaRPr>
        </a:p>
      </dsp:txBody>
      <dsp:txXfrm>
        <a:off x="63112" y="146551"/>
        <a:ext cx="7394716" cy="1166626"/>
      </dsp:txXfrm>
    </dsp:sp>
    <dsp:sp modelId="{CF6836B7-A13A-4B89-8FF7-201C75C91B1E}">
      <dsp:nvSpPr>
        <dsp:cNvPr id="0" name=""/>
        <dsp:cNvSpPr/>
      </dsp:nvSpPr>
      <dsp:spPr>
        <a:xfrm>
          <a:off x="0" y="1604222"/>
          <a:ext cx="7520940" cy="1292850"/>
        </a:xfrm>
        <a:prstGeom prst="roundRect">
          <a:avLst/>
        </a:prstGeom>
        <a:solidFill>
          <a:schemeClr val="accent2">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fr-FR" sz="3500" b="1" kern="1200" dirty="0" smtClean="0">
              <a:solidFill>
                <a:schemeClr val="accent1"/>
              </a:solidFill>
              <a:latin typeface="Aharoni" panose="02010803020104030203" pitchFamily="2" charset="-79"/>
              <a:cs typeface="Aharoni" panose="02010803020104030203" pitchFamily="2" charset="-79"/>
            </a:rPr>
            <a:t>DAOM : </a:t>
          </a:r>
          <a:r>
            <a:rPr lang="fr-FR" sz="3200" b="1" kern="1200" dirty="0" smtClean="0">
              <a:solidFill>
                <a:schemeClr val="accent1"/>
              </a:solidFill>
              <a:latin typeface="Aharoni" panose="02010803020104030203" pitchFamily="2" charset="-79"/>
              <a:cs typeface="Aharoni" panose="02010803020104030203" pitchFamily="2" charset="-79"/>
            </a:rPr>
            <a:t>Déchets Assimilables à des Ordures Ménagères</a:t>
          </a:r>
          <a:endParaRPr lang="fr-FR" sz="3200" kern="1200" dirty="0">
            <a:solidFill>
              <a:schemeClr val="accent1"/>
            </a:solidFill>
            <a:latin typeface="Aharoni" panose="02010803020104030203" pitchFamily="2" charset="-79"/>
            <a:cs typeface="Aharoni" panose="02010803020104030203" pitchFamily="2" charset="-79"/>
          </a:endParaRPr>
        </a:p>
      </dsp:txBody>
      <dsp:txXfrm>
        <a:off x="63112" y="1667334"/>
        <a:ext cx="7394716" cy="1166626"/>
      </dsp:txXfrm>
    </dsp:sp>
    <dsp:sp modelId="{B85231D2-2481-47BB-9362-5EAED6BFE9CA}">
      <dsp:nvSpPr>
        <dsp:cNvPr id="0" name=""/>
        <dsp:cNvSpPr/>
      </dsp:nvSpPr>
      <dsp:spPr>
        <a:xfrm>
          <a:off x="0" y="3043539"/>
          <a:ext cx="7520940" cy="1292850"/>
        </a:xfrm>
        <a:prstGeom prst="roundRect">
          <a:avLst/>
        </a:prstGeom>
        <a:solidFill>
          <a:schemeClr val="accent2">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rtl="0">
            <a:lnSpc>
              <a:spcPct val="90000"/>
            </a:lnSpc>
            <a:spcBef>
              <a:spcPct val="0"/>
            </a:spcBef>
            <a:spcAft>
              <a:spcPct val="35000"/>
            </a:spcAft>
          </a:pPr>
          <a:r>
            <a:rPr lang="fr-FR" sz="3700" b="1" kern="1200" dirty="0" smtClean="0">
              <a:solidFill>
                <a:schemeClr val="accent1"/>
              </a:solidFill>
              <a:latin typeface="Aharoni" panose="02010803020104030203" pitchFamily="2" charset="-79"/>
              <a:cs typeface="Aharoni" panose="02010803020104030203" pitchFamily="2" charset="-79"/>
            </a:rPr>
            <a:t>DRCT : </a:t>
          </a:r>
          <a:r>
            <a:rPr lang="fr-FR" sz="3200" b="1" kern="1200" dirty="0" smtClean="0">
              <a:solidFill>
                <a:schemeClr val="accent1"/>
              </a:solidFill>
              <a:latin typeface="Aharoni" panose="02010803020104030203" pitchFamily="2" charset="-79"/>
              <a:cs typeface="Aharoni" panose="02010803020104030203" pitchFamily="2" charset="-79"/>
            </a:rPr>
            <a:t>Déchets à Risques Chimiques et Toxiques</a:t>
          </a:r>
          <a:endParaRPr lang="fr-FR" sz="3200" kern="1200" dirty="0">
            <a:solidFill>
              <a:schemeClr val="accent1"/>
            </a:solidFill>
            <a:latin typeface="Aharoni" panose="02010803020104030203" pitchFamily="2" charset="-79"/>
            <a:cs typeface="Aharoni" panose="02010803020104030203" pitchFamily="2" charset="-79"/>
          </a:endParaRPr>
        </a:p>
      </dsp:txBody>
      <dsp:txXfrm>
        <a:off x="63112" y="3106651"/>
        <a:ext cx="7394716" cy="11666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790D-939A-431D-B2A9-AFD6F4589ADF}">
      <dsp:nvSpPr>
        <dsp:cNvPr id="0" name=""/>
        <dsp:cNvSpPr/>
      </dsp:nvSpPr>
      <dsp:spPr>
        <a:xfrm>
          <a:off x="0" y="0"/>
          <a:ext cx="7520940" cy="573300"/>
        </a:xfrm>
        <a:prstGeom prst="roundRect">
          <a:avLst/>
        </a:prstGeom>
        <a:solidFill>
          <a:schemeClr val="accent3">
            <a:lumMod val="60000"/>
            <a:lum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r-FR" sz="2400" kern="1200" baseline="0" dirty="0" smtClean="0">
              <a:solidFill>
                <a:schemeClr val="accent1"/>
              </a:solidFill>
              <a:latin typeface="Aharoni" panose="02010803020104030203" pitchFamily="2" charset="-79"/>
              <a:cs typeface="Aharoni" panose="02010803020104030203" pitchFamily="2" charset="-79"/>
            </a:rPr>
            <a:t>Tri méticuleux des déchets</a:t>
          </a:r>
          <a:endParaRPr lang="fr-FR" sz="2400" kern="1200" dirty="0">
            <a:solidFill>
              <a:schemeClr val="accent1"/>
            </a:solidFill>
            <a:latin typeface="Aharoni" panose="02010803020104030203" pitchFamily="2" charset="-79"/>
            <a:cs typeface="Aharoni" panose="02010803020104030203" pitchFamily="2" charset="-79"/>
          </a:endParaRPr>
        </a:p>
      </dsp:txBody>
      <dsp:txXfrm>
        <a:off x="27986" y="27986"/>
        <a:ext cx="7464968" cy="5173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E18A0-4EFE-44B8-ABA8-A452A3006E21}">
      <dsp:nvSpPr>
        <dsp:cNvPr id="0" name=""/>
        <dsp:cNvSpPr/>
      </dsp:nvSpPr>
      <dsp:spPr>
        <a:xfrm>
          <a:off x="0" y="226"/>
          <a:ext cx="7516316" cy="542507"/>
        </a:xfrm>
        <a:prstGeom prst="roundRect">
          <a:avLst/>
        </a:prstGeom>
        <a:solidFill>
          <a:schemeClr val="accent3">
            <a:lumMod val="60000"/>
            <a:lum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r-FR" sz="2400" kern="1200" baseline="0" dirty="0" smtClean="0">
              <a:solidFill>
                <a:schemeClr val="accent1"/>
              </a:solidFill>
              <a:latin typeface="Aharoni" panose="02010803020104030203" pitchFamily="2" charset="-79"/>
              <a:cs typeface="Aharoni" panose="02010803020104030203" pitchFamily="2" charset="-79"/>
            </a:rPr>
            <a:t>Revalorisation  et recyclage des déchets</a:t>
          </a:r>
          <a:endParaRPr lang="fr-FR" sz="2400" kern="1200" dirty="0">
            <a:solidFill>
              <a:schemeClr val="accent1"/>
            </a:solidFill>
            <a:latin typeface="Aharoni" panose="02010803020104030203" pitchFamily="2" charset="-79"/>
            <a:cs typeface="Aharoni" panose="02010803020104030203" pitchFamily="2" charset="-79"/>
          </a:endParaRPr>
        </a:p>
      </dsp:txBody>
      <dsp:txXfrm>
        <a:off x="26483" y="26709"/>
        <a:ext cx="7463350" cy="4895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7FE2B5-99BB-4774-AB83-A73EFFA1F456}">
      <dsp:nvSpPr>
        <dsp:cNvPr id="0" name=""/>
        <dsp:cNvSpPr/>
      </dsp:nvSpPr>
      <dsp:spPr>
        <a:xfrm>
          <a:off x="564118" y="0"/>
          <a:ext cx="6393338" cy="3579812"/>
        </a:xfrm>
        <a:prstGeom prst="rightArrow">
          <a:avLst/>
        </a:prstGeom>
        <a:solidFill>
          <a:schemeClr val="accent2">
            <a:lumMod val="20000"/>
            <a:lumOff val="80000"/>
          </a:schemeClr>
        </a:solidFill>
        <a:ln>
          <a:solidFill>
            <a:schemeClr val="accent2"/>
          </a:solidFill>
        </a:ln>
        <a:effectLst/>
      </dsp:spPr>
      <dsp:style>
        <a:lnRef idx="0">
          <a:scrgbClr r="0" g="0" b="0"/>
        </a:lnRef>
        <a:fillRef idx="1">
          <a:scrgbClr r="0" g="0" b="0"/>
        </a:fillRef>
        <a:effectRef idx="0">
          <a:scrgbClr r="0" g="0" b="0"/>
        </a:effectRef>
        <a:fontRef idx="minor"/>
      </dsp:style>
    </dsp:sp>
    <dsp:sp modelId="{9BCEC25E-4F2A-40AC-BD52-D3F5A2D55088}">
      <dsp:nvSpPr>
        <dsp:cNvPr id="0" name=""/>
        <dsp:cNvSpPr/>
      </dsp:nvSpPr>
      <dsp:spPr>
        <a:xfrm>
          <a:off x="918987" y="1073943"/>
          <a:ext cx="2750075" cy="1431924"/>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fr-FR" sz="1700" b="1" kern="1200" dirty="0" smtClean="0"/>
            <a:t>Récupération du</a:t>
          </a:r>
        </a:p>
        <a:p>
          <a:pPr lvl="0" algn="ctr" defTabSz="755650" rtl="0">
            <a:lnSpc>
              <a:spcPct val="90000"/>
            </a:lnSpc>
            <a:spcBef>
              <a:spcPct val="0"/>
            </a:spcBef>
            <a:spcAft>
              <a:spcPct val="35000"/>
            </a:spcAft>
          </a:pPr>
          <a:r>
            <a:rPr lang="fr-FR" sz="1700" b="1" kern="1200" dirty="0" smtClean="0"/>
            <a:t> </a:t>
          </a:r>
          <a:r>
            <a:rPr lang="fr-FR" sz="1700" b="1" kern="1200" dirty="0" smtClean="0">
              <a:solidFill>
                <a:schemeClr val="accent1"/>
              </a:solidFill>
            </a:rPr>
            <a:t>CUIVRE</a:t>
          </a:r>
          <a:r>
            <a:rPr lang="fr-FR" sz="1700" b="1" kern="1200" dirty="0" smtClean="0"/>
            <a:t> :</a:t>
          </a:r>
          <a:endParaRPr lang="fr-FR" sz="1700" kern="1200" dirty="0"/>
        </a:p>
      </dsp:txBody>
      <dsp:txXfrm>
        <a:off x="988888" y="1143844"/>
        <a:ext cx="2610273" cy="1292122"/>
      </dsp:txXfrm>
    </dsp:sp>
    <dsp:sp modelId="{89B612A6-E5C3-492E-B9B8-738BDCD5137E}">
      <dsp:nvSpPr>
        <dsp:cNvPr id="0" name=""/>
        <dsp:cNvSpPr/>
      </dsp:nvSpPr>
      <dsp:spPr>
        <a:xfrm>
          <a:off x="3852511" y="1073943"/>
          <a:ext cx="2750075" cy="1431924"/>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fr-FR" sz="1700" b="1" kern="1200" dirty="0" smtClean="0">
              <a:solidFill>
                <a:schemeClr val="accent1"/>
              </a:solidFill>
            </a:rPr>
            <a:t>câbles de bistouri électrique ou autre dispositif en contenant  </a:t>
          </a:r>
          <a:endParaRPr lang="fr-FR" sz="1700" kern="1200" dirty="0">
            <a:solidFill>
              <a:schemeClr val="accent1"/>
            </a:solidFill>
          </a:endParaRPr>
        </a:p>
        <a:p>
          <a:pPr marL="114300" lvl="1" indent="-114300" algn="l" defTabSz="577850" rtl="0">
            <a:lnSpc>
              <a:spcPct val="90000"/>
            </a:lnSpc>
            <a:spcBef>
              <a:spcPct val="0"/>
            </a:spcBef>
            <a:spcAft>
              <a:spcPct val="15000"/>
            </a:spcAft>
            <a:buChar char="••"/>
          </a:pPr>
          <a:r>
            <a:rPr lang="fr-FR" sz="1300" b="1" kern="1200" dirty="0" smtClean="0">
              <a:solidFill>
                <a:schemeClr val="accent1"/>
              </a:solidFill>
            </a:rPr>
            <a:t>Valorisation: rachat 50 euros HT la tonne par un ferrailleur</a:t>
          </a:r>
          <a:endParaRPr lang="fr-FR" sz="1300" kern="1200" dirty="0">
            <a:solidFill>
              <a:schemeClr val="accent1"/>
            </a:solidFill>
          </a:endParaRPr>
        </a:p>
      </dsp:txBody>
      <dsp:txXfrm>
        <a:off x="3922412" y="1143844"/>
        <a:ext cx="2610273" cy="129212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A0CAC-24FD-4368-852C-82D5F3279A22}">
      <dsp:nvSpPr>
        <dsp:cNvPr id="0" name=""/>
        <dsp:cNvSpPr/>
      </dsp:nvSpPr>
      <dsp:spPr>
        <a:xfrm>
          <a:off x="648066" y="0"/>
          <a:ext cx="7406022" cy="4293097"/>
        </a:xfrm>
        <a:prstGeom prst="rightArrow">
          <a:avLst/>
        </a:prstGeom>
        <a:solidFill>
          <a:schemeClr val="accent2">
            <a:lumMod val="20000"/>
            <a:lumOff val="80000"/>
          </a:schemeClr>
        </a:solidFill>
        <a:ln>
          <a:solidFill>
            <a:schemeClr val="accent2"/>
          </a:solidFill>
        </a:ln>
        <a:effectLst/>
      </dsp:spPr>
      <dsp:style>
        <a:lnRef idx="0">
          <a:scrgbClr r="0" g="0" b="0"/>
        </a:lnRef>
        <a:fillRef idx="1">
          <a:scrgbClr r="0" g="0" b="0"/>
        </a:fillRef>
        <a:effectRef idx="0">
          <a:scrgbClr r="0" g="0" b="0"/>
        </a:effectRef>
        <a:fontRef idx="minor"/>
      </dsp:style>
    </dsp:sp>
    <dsp:sp modelId="{6B874AF3-BD67-4FC1-B3B0-5D9AC826F16C}">
      <dsp:nvSpPr>
        <dsp:cNvPr id="0" name=""/>
        <dsp:cNvSpPr/>
      </dsp:nvSpPr>
      <dsp:spPr>
        <a:xfrm>
          <a:off x="111571" y="1287929"/>
          <a:ext cx="4138659" cy="1717238"/>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fr-FR" sz="2100" b="1" kern="1200" dirty="0" smtClean="0"/>
            <a:t>Récupération de </a:t>
          </a:r>
          <a:r>
            <a:rPr lang="fr-FR" sz="2100" b="1" kern="1200" dirty="0" smtClean="0">
              <a:solidFill>
                <a:schemeClr val="accent1"/>
              </a:solidFill>
            </a:rPr>
            <a:t>l’ALUMINIUM</a:t>
          </a:r>
          <a:r>
            <a:rPr lang="fr-FR" sz="2100" b="1" kern="1200" dirty="0" smtClean="0"/>
            <a:t> :</a:t>
          </a:r>
          <a:endParaRPr lang="fr-FR" sz="2100" kern="1200" dirty="0"/>
        </a:p>
      </dsp:txBody>
      <dsp:txXfrm>
        <a:off x="195400" y="1371758"/>
        <a:ext cx="3971001" cy="1549580"/>
      </dsp:txXfrm>
    </dsp:sp>
    <dsp:sp modelId="{1ECE00E4-4C1E-4400-836B-8E359FF5D2C9}">
      <dsp:nvSpPr>
        <dsp:cNvPr id="0" name=""/>
        <dsp:cNvSpPr/>
      </dsp:nvSpPr>
      <dsp:spPr>
        <a:xfrm>
          <a:off x="4462737" y="1287929"/>
          <a:ext cx="4138659" cy="1717238"/>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lvl="0" algn="l" defTabSz="933450" rtl="0">
            <a:lnSpc>
              <a:spcPct val="90000"/>
            </a:lnSpc>
            <a:spcBef>
              <a:spcPct val="0"/>
            </a:spcBef>
            <a:spcAft>
              <a:spcPct val="35000"/>
            </a:spcAft>
          </a:pPr>
          <a:r>
            <a:rPr lang="fr-FR" sz="2100" b="1" kern="1200" dirty="0" smtClean="0">
              <a:solidFill>
                <a:schemeClr val="accent1"/>
              </a:solidFill>
            </a:rPr>
            <a:t>emballages de fils chirurgicaux, cupule à usage unique, emballages alu ….</a:t>
          </a:r>
          <a:endParaRPr lang="fr-FR" sz="2100" kern="1200" dirty="0">
            <a:solidFill>
              <a:schemeClr val="accent1"/>
            </a:solidFill>
          </a:endParaRPr>
        </a:p>
        <a:p>
          <a:pPr marL="171450" lvl="1" indent="-171450" algn="l" defTabSz="711200" rtl="0">
            <a:lnSpc>
              <a:spcPct val="90000"/>
            </a:lnSpc>
            <a:spcBef>
              <a:spcPct val="0"/>
            </a:spcBef>
            <a:spcAft>
              <a:spcPct val="15000"/>
            </a:spcAft>
            <a:buChar char="••"/>
          </a:pPr>
          <a:r>
            <a:rPr lang="fr-FR" sz="1600" b="1" kern="1200" dirty="0" smtClean="0">
              <a:solidFill>
                <a:schemeClr val="accent1"/>
              </a:solidFill>
            </a:rPr>
            <a:t>Valorisation : rachat 145 euros la tonne HT</a:t>
          </a:r>
          <a:endParaRPr lang="fr-FR" sz="1600" kern="1200" dirty="0">
            <a:solidFill>
              <a:schemeClr val="accent1"/>
            </a:solidFill>
          </a:endParaRPr>
        </a:p>
      </dsp:txBody>
      <dsp:txXfrm>
        <a:off x="4546566" y="1371758"/>
        <a:ext cx="3971001" cy="154958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0156" cy="492839"/>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43249" y="0"/>
            <a:ext cx="2940156" cy="492839"/>
          </a:xfrm>
          <a:prstGeom prst="rect">
            <a:avLst/>
          </a:prstGeom>
        </p:spPr>
        <p:txBody>
          <a:bodyPr vert="horz" lIns="91440" tIns="45720" rIns="91440" bIns="45720" rtlCol="0"/>
          <a:lstStyle>
            <a:lvl1pPr algn="r">
              <a:defRPr sz="1200"/>
            </a:lvl1pPr>
          </a:lstStyle>
          <a:p>
            <a:fld id="{9D283ECF-E12F-4ED5-AD9D-63B473C4388D}" type="datetimeFigureOut">
              <a:rPr lang="fr-FR" smtClean="0"/>
              <a:t>08/10/2019</a:t>
            </a:fld>
            <a:endParaRPr lang="fr-FR" dirty="0"/>
          </a:p>
        </p:txBody>
      </p:sp>
      <p:sp>
        <p:nvSpPr>
          <p:cNvPr id="4" name="Espace réservé de l'image des diapositives 3"/>
          <p:cNvSpPr>
            <a:spLocks noGrp="1" noRot="1" noChangeAspect="1"/>
          </p:cNvSpPr>
          <p:nvPr>
            <p:ph type="sldImg" idx="2"/>
          </p:nvPr>
        </p:nvSpPr>
        <p:spPr>
          <a:xfrm>
            <a:off x="928688" y="739775"/>
            <a:ext cx="4927600" cy="36957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78498" y="4681974"/>
            <a:ext cx="5427980" cy="4435555"/>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362238"/>
            <a:ext cx="2940156" cy="492839"/>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43249" y="9362238"/>
            <a:ext cx="2940156" cy="492839"/>
          </a:xfrm>
          <a:prstGeom prst="rect">
            <a:avLst/>
          </a:prstGeom>
        </p:spPr>
        <p:txBody>
          <a:bodyPr vert="horz" lIns="91440" tIns="45720" rIns="91440" bIns="45720" rtlCol="0" anchor="b"/>
          <a:lstStyle>
            <a:lvl1pPr algn="r">
              <a:defRPr sz="1200"/>
            </a:lvl1pPr>
          </a:lstStyle>
          <a:p>
            <a:fld id="{DB1EAC00-CF10-4609-AB57-8CE1C11B8A50}" type="slidenum">
              <a:rPr lang="fr-FR" smtClean="0"/>
              <a:t>‹N°›</a:t>
            </a:fld>
            <a:endParaRPr lang="fr-FR" dirty="0"/>
          </a:p>
        </p:txBody>
      </p:sp>
    </p:spTree>
    <p:extLst>
      <p:ext uri="{BB962C8B-B14F-4D97-AF65-F5344CB8AC3E}">
        <p14:creationId xmlns:p14="http://schemas.microsoft.com/office/powerpoint/2010/main" val="3425865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Bonjour à tous,</a:t>
            </a:r>
          </a:p>
          <a:p>
            <a:r>
              <a:rPr lang="fr-FR" dirty="0" smtClean="0"/>
              <a:t>Le changement climatique représente l’une des plus grandes</a:t>
            </a:r>
            <a:r>
              <a:rPr lang="fr-FR" baseline="0" dirty="0" smtClean="0"/>
              <a:t> menaces du XXI </a:t>
            </a:r>
            <a:r>
              <a:rPr lang="fr-FR" baseline="0" dirty="0" err="1" smtClean="0"/>
              <a:t>ème</a:t>
            </a:r>
            <a:r>
              <a:rPr lang="fr-FR" baseline="0" dirty="0" smtClean="0"/>
              <a:t> siècle. Pour maintenir le réchauffement climatique sous le seuil de 2°C et prévenir toutes les perturbations qui s’en suivraient, toutes les industries doivent réduire leurs émissions à effet de serre et réfléchir à limiter leur impact écologique.</a:t>
            </a:r>
          </a:p>
          <a:p>
            <a:endParaRPr lang="fr-FR" baseline="0" dirty="0" smtClean="0"/>
          </a:p>
          <a:p>
            <a:r>
              <a:rPr lang="fr-FR" baseline="0" dirty="0" smtClean="0"/>
              <a:t>Le domaine de la santé n’échappe pas à </a:t>
            </a:r>
            <a:r>
              <a:rPr lang="fr-FR" baseline="0" dirty="0" smtClean="0"/>
              <a:t>la </a:t>
            </a:r>
            <a:r>
              <a:rPr lang="fr-FR" baseline="0" dirty="0" smtClean="0"/>
              <a:t>nécessité d’une démarche de développement durable . D’autant que , à titre d’exemple, en France, l’ensemble des établissements de santé génère, à lui seul, 700 000 tonnes de déchets chaque année, soit 3,5% de la production nationale. (Selon le guide pratique du développement durable au bloc opératoire, édition 2017).</a:t>
            </a:r>
          </a:p>
          <a:p>
            <a:endParaRPr lang="fr-FR" baseline="0" dirty="0" smtClean="0"/>
          </a:p>
          <a:p>
            <a:r>
              <a:rPr lang="fr-FR" baseline="0" dirty="0" smtClean="0"/>
              <a:t>De ce fait, 30 articles concernent les établissements de santé dans Le GRENELLE II de 2010 (on y parle notamment de diagnostic de performance énergétique, de tri et de valorisation des déchets et d’ obligation de réaliser un bilan des émissions de gaz à effet de serre tous les 3 ans.)</a:t>
            </a:r>
          </a:p>
          <a:p>
            <a:r>
              <a:rPr lang="fr-FR" baseline="0" dirty="0" smtClean="0"/>
              <a:t>On retrouve également une notion importante dans le Code de l’Environnement , à l’article L 541-2 qui stipule que « Le producteur est responsable de son déchet jusqu’à son élimination dans des conditions respectueuses de la santé et de l’environnement.»</a:t>
            </a:r>
          </a:p>
          <a:p>
            <a:r>
              <a:rPr lang="fr-FR" baseline="0" dirty="0" smtClean="0"/>
              <a:t>Dans notre milieu, le producteur étant bien sûr l’hôpital mais également le soignant à son propre niveau. Nous avons donc tous une responsabilité.</a:t>
            </a:r>
            <a:endParaRPr lang="fr-FR" dirty="0"/>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t>2</a:t>
            </a:fld>
            <a:endParaRPr lang="fr-FR"/>
          </a:p>
        </p:txBody>
      </p:sp>
    </p:spTree>
    <p:extLst>
      <p:ext uri="{BB962C8B-B14F-4D97-AF65-F5344CB8AC3E}">
        <p14:creationId xmlns:p14="http://schemas.microsoft.com/office/powerpoint/2010/main" val="2684704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 autre</a:t>
            </a:r>
            <a:r>
              <a:rPr lang="fr-FR" baseline="0" dirty="0" smtClean="0"/>
              <a:t> exemple, il y a encore peu de temps, les IADE préparaient « en prévision » de la garde, un certain nombre de choses, des drogues, des perfs….et systématiquement ce qui n’avait pas été utilisé pendant la nuit était jeté le lendemain….vous pouvez voir sur cette diapo, en volume, ce que cela représentait et les économies réalisées chaque jour….c’est quand même impressionnant de se dire que tous les jours, tout ça part à la poubelle…..Alors, elles ont changé leurs habitudes, ne préparent plus de plateaux standardisés, ouverts à l’avance mais elles </a:t>
            </a:r>
            <a:r>
              <a:rPr lang="fr-FR" baseline="0" dirty="0" err="1" smtClean="0"/>
              <a:t>déstérilisent</a:t>
            </a:r>
            <a:r>
              <a:rPr lang="fr-FR" baseline="0" dirty="0" smtClean="0"/>
              <a:t> le matériel au fur et à mesure…..Evidement, le matériel d’urgence est toujours prêt mais elles rationnalisent davantage….</a:t>
            </a:r>
            <a:endParaRPr lang="fr-FR" dirty="0"/>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t>11</a:t>
            </a:fld>
            <a:endParaRPr lang="fr-FR" dirty="0"/>
          </a:p>
        </p:txBody>
      </p:sp>
    </p:spTree>
    <p:extLst>
      <p:ext uri="{BB962C8B-B14F-4D97-AF65-F5344CB8AC3E}">
        <p14:creationId xmlns:p14="http://schemas.microsoft.com/office/powerpoint/2010/main" val="3085641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Voilà, je pense que vous avez bien compris ce que nous voulions dire par adapter aux besoins…..</a:t>
            </a:r>
          </a:p>
          <a:p>
            <a:r>
              <a:rPr lang="fr-FR" dirty="0" smtClean="0"/>
              <a:t>Je vais maintenant vous parler,</a:t>
            </a:r>
            <a:r>
              <a:rPr lang="fr-FR" baseline="0" dirty="0" smtClean="0"/>
              <a:t> d’une autre forme de lutte contre le gaspillage, à savoir le don à des associations humanitaires…</a:t>
            </a:r>
            <a:endParaRPr lang="fr-FR" dirty="0"/>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t>12</a:t>
            </a:fld>
            <a:endParaRPr lang="fr-FR" dirty="0"/>
          </a:p>
        </p:txBody>
      </p:sp>
    </p:spTree>
    <p:extLst>
      <p:ext uri="{BB962C8B-B14F-4D97-AF65-F5344CB8AC3E}">
        <p14:creationId xmlns:p14="http://schemas.microsoft.com/office/powerpoint/2010/main" val="3611232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Nous avons, en effet, au sein de notre équipe, un chirurgien qui s’envole régulièrement opérer dans un dispensaire au Cameroun au coté de l’association SECOURS MONDE. Evidemment leurs</a:t>
            </a:r>
            <a:r>
              <a:rPr lang="fr-FR" baseline="0" dirty="0" smtClean="0"/>
              <a:t> moyens ne sont pas les nôtres, leurs exigences non plus……et ils sont plus que contents de récupérer ce matériel destiné à la poubelle chez nous….Vous voyez là sur l’image, ce qui a pu être collecté en un mois….Là aussi, c’est un joli moyen de limiter le gaspillage….</a:t>
            </a:r>
          </a:p>
          <a:p>
            <a:endParaRPr lang="fr-FR" baseline="0" dirty="0" smtClean="0"/>
          </a:p>
          <a:p>
            <a:r>
              <a:rPr lang="fr-FR" baseline="0" dirty="0" smtClean="0"/>
              <a:t>Il y a encore beaucoup d’autres exemples, mais je vais laisser la parole à Anne qui va développer le second axe de notre engagement, à savoir le tri méticuleux des déchets. Mais qu’est donc un déchet exactement ?</a:t>
            </a:r>
            <a:endParaRPr lang="fr-FR" dirty="0"/>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t>13</a:t>
            </a:fld>
            <a:endParaRPr lang="fr-FR" dirty="0"/>
          </a:p>
        </p:txBody>
      </p:sp>
    </p:spTree>
    <p:extLst>
      <p:ext uri="{BB962C8B-B14F-4D97-AF65-F5344CB8AC3E}">
        <p14:creationId xmlns:p14="http://schemas.microsoft.com/office/powerpoint/2010/main" val="1248692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Avant de pouvoir trier méticuleusement les déchets, encore faut il être au clair avec ce que sont les déchets….</a:t>
            </a:r>
            <a:endParaRPr lang="fr-FR" dirty="0"/>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t>14</a:t>
            </a:fld>
            <a:endParaRPr lang="fr-FR"/>
          </a:p>
        </p:txBody>
      </p:sp>
    </p:spTree>
    <p:extLst>
      <p:ext uri="{BB962C8B-B14F-4D97-AF65-F5344CB8AC3E}">
        <p14:creationId xmlns:p14="http://schemas.microsoft.com/office/powerpoint/2010/main" val="2048300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Au bloc opératoire, ils sont de 3 ordres les</a:t>
            </a:r>
            <a:r>
              <a:rPr lang="fr-FR" baseline="0" dirty="0" smtClean="0"/>
              <a:t> DASRI, les DAOM et les DRCT</a:t>
            </a:r>
            <a:endParaRPr lang="fr-FR" dirty="0"/>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t>15</a:t>
            </a:fld>
            <a:endParaRPr lang="fr-FR"/>
          </a:p>
        </p:txBody>
      </p:sp>
    </p:spTree>
    <p:extLst>
      <p:ext uri="{BB962C8B-B14F-4D97-AF65-F5344CB8AC3E}">
        <p14:creationId xmlns:p14="http://schemas.microsoft.com/office/powerpoint/2010/main" val="2741770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Chaque</a:t>
            </a:r>
            <a:r>
              <a:rPr lang="fr-FR" baseline="0" dirty="0" smtClean="0"/>
              <a:t> déchet a sa propre filière d’élimination.</a:t>
            </a:r>
          </a:p>
          <a:p>
            <a:r>
              <a:rPr lang="fr-FR" baseline="0" dirty="0" smtClean="0"/>
              <a:t>Ce qu’il est important de retenir, c’est que :</a:t>
            </a:r>
          </a:p>
          <a:p>
            <a:r>
              <a:rPr lang="fr-FR" baseline="0" dirty="0" smtClean="0"/>
              <a:t>-le coût de traitement de ces filières diffère</a:t>
            </a:r>
          </a:p>
          <a:p>
            <a:r>
              <a:rPr lang="fr-FR" baseline="0" dirty="0" smtClean="0"/>
              <a:t>-mais également son impact écologique, en effet, un sac de déchet incinéré à plus haute température génèrera plus d’émanations</a:t>
            </a:r>
          </a:p>
          <a:p>
            <a:r>
              <a:rPr lang="fr-FR" baseline="0" dirty="0" smtClean="0"/>
              <a:t>D’où l’importance de mettre le bon déchet dans le bon contenant et pour ce faire différents supports ont été rédigés par l’EOH et affichés dans le service</a:t>
            </a:r>
            <a:endParaRPr lang="fr-FR" dirty="0"/>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t>16</a:t>
            </a:fld>
            <a:endParaRPr lang="fr-FR" dirty="0"/>
          </a:p>
        </p:txBody>
      </p:sp>
    </p:spTree>
    <p:extLst>
      <p:ext uri="{BB962C8B-B14F-4D97-AF65-F5344CB8AC3E}">
        <p14:creationId xmlns:p14="http://schemas.microsoft.com/office/powerpoint/2010/main" val="3448369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t>21</a:t>
            </a:fld>
            <a:endParaRPr lang="fr-FR" dirty="0"/>
          </a:p>
        </p:txBody>
      </p:sp>
    </p:spTree>
    <p:extLst>
      <p:ext uri="{BB962C8B-B14F-4D97-AF65-F5344CB8AC3E}">
        <p14:creationId xmlns:p14="http://schemas.microsoft.com/office/powerpoint/2010/main" val="3199066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Manque photo</a:t>
            </a:r>
            <a:endParaRPr lang="fr-FR" dirty="0"/>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t>23</a:t>
            </a:fld>
            <a:endParaRPr lang="fr-FR" dirty="0"/>
          </a:p>
        </p:txBody>
      </p:sp>
    </p:spTree>
    <p:extLst>
      <p:ext uri="{BB962C8B-B14F-4D97-AF65-F5344CB8AC3E}">
        <p14:creationId xmlns:p14="http://schemas.microsoft.com/office/powerpoint/2010/main" val="3787773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t>29</a:t>
            </a:fld>
            <a:endParaRPr lang="fr-FR" dirty="0"/>
          </a:p>
        </p:txBody>
      </p:sp>
    </p:spTree>
    <p:extLst>
      <p:ext uri="{BB962C8B-B14F-4D97-AF65-F5344CB8AC3E}">
        <p14:creationId xmlns:p14="http://schemas.microsoft.com/office/powerpoint/2010/main" val="3643117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Voici les</a:t>
            </a:r>
            <a:r>
              <a:rPr lang="fr-FR" baseline="0" dirty="0" smtClean="0"/>
              <a:t> limites</a:t>
            </a:r>
          </a:p>
          <a:p>
            <a:r>
              <a:rPr lang="fr-FR" dirty="0" smtClean="0"/>
              <a:t>Nous</a:t>
            </a:r>
            <a:r>
              <a:rPr lang="fr-FR" baseline="0" dirty="0" smtClean="0"/>
              <a:t> aimerions encore </a:t>
            </a:r>
            <a:r>
              <a:rPr lang="fr-FR" baseline="0" dirty="0" err="1" smtClean="0"/>
              <a:t>approffondir</a:t>
            </a:r>
            <a:r>
              <a:rPr lang="fr-FR" baseline="0" dirty="0" smtClean="0"/>
              <a:t> le tri notamment pour les bouteilles en plastiques, le papiers propre</a:t>
            </a:r>
          </a:p>
          <a:p>
            <a:r>
              <a:rPr lang="fr-FR" baseline="0" dirty="0" smtClean="0"/>
              <a:t>Cela coute plus cher de recycler que d’acheter du neuf</a:t>
            </a:r>
          </a:p>
          <a:p>
            <a:r>
              <a:rPr lang="fr-FR" baseline="0" dirty="0" smtClean="0"/>
              <a:t>Il faut se positionner entre </a:t>
            </a:r>
            <a:r>
              <a:rPr lang="fr-FR" baseline="0" dirty="0" err="1" smtClean="0"/>
              <a:t>benefice</a:t>
            </a:r>
            <a:r>
              <a:rPr lang="fr-FR" baseline="0" dirty="0" smtClean="0"/>
              <a:t> </a:t>
            </a:r>
            <a:r>
              <a:rPr lang="fr-FR" baseline="0" dirty="0" err="1" smtClean="0"/>
              <a:t>pecunier</a:t>
            </a:r>
            <a:r>
              <a:rPr lang="fr-FR" baseline="0" dirty="0" smtClean="0"/>
              <a:t> et </a:t>
            </a:r>
            <a:r>
              <a:rPr lang="fr-FR" baseline="0" dirty="0" err="1" smtClean="0"/>
              <a:t>benefice</a:t>
            </a:r>
            <a:r>
              <a:rPr lang="fr-FR" baseline="0" dirty="0" smtClean="0"/>
              <a:t> </a:t>
            </a:r>
            <a:r>
              <a:rPr lang="fr-FR" baseline="0" dirty="0" err="1" smtClean="0"/>
              <a:t>ecologique</a:t>
            </a:r>
            <a:endParaRPr lang="fr-FR" dirty="0" smtClean="0"/>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t>31</a:t>
            </a:fld>
            <a:endParaRPr lang="fr-FR" dirty="0"/>
          </a:p>
        </p:txBody>
      </p:sp>
    </p:spTree>
    <p:extLst>
      <p:ext uri="{BB962C8B-B14F-4D97-AF65-F5344CB8AC3E}">
        <p14:creationId xmlns:p14="http://schemas.microsoft.com/office/powerpoint/2010/main" val="1877952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Une fois ce contexte règlementaire posé, nous allons vous exposer comment est née la GREEN TEAM au CHU de Strasbourg.</a:t>
            </a:r>
          </a:p>
          <a:p>
            <a:r>
              <a:rPr lang="fr-FR" dirty="0" smtClean="0"/>
              <a:t>Il s’agit, en fait, au départ, d’une initiative personnelle, portée par la conscience citoyenne et écologique. Dr Juliette MARCANTONI, médecin anesthésiste au CHU de Strasbourg, a assisté au congrès de la SFAR ( Société Française d’Anesthésie et de Réanimation) en 2017. Il y avait à ce congrès une session organisée par le Groupe développement durable qui à mis en lumière différentes initiatives déjà en place dans d’autres établissements. Ceci </a:t>
            </a:r>
            <a:r>
              <a:rPr lang="fr-FR" dirty="0" smtClean="0"/>
              <a:t>a </a:t>
            </a:r>
            <a:r>
              <a:rPr lang="fr-FR" dirty="0" smtClean="0"/>
              <a:t>été pour </a:t>
            </a:r>
            <a:r>
              <a:rPr lang="fr-FR" dirty="0" smtClean="0"/>
              <a:t>elle</a:t>
            </a:r>
            <a:r>
              <a:rPr lang="fr-FR" baseline="0" dirty="0" smtClean="0"/>
              <a:t> </a:t>
            </a:r>
            <a:r>
              <a:rPr lang="fr-FR" dirty="0" smtClean="0"/>
              <a:t>«</a:t>
            </a:r>
            <a:r>
              <a:rPr lang="fr-FR" dirty="0" smtClean="0"/>
              <a:t> une boite à idée » comme elle le dit, et elle a donc sollicité l’administration pour mettre des choses en place dans son propre hôpital.</a:t>
            </a:r>
            <a:endParaRPr lang="fr-FR" dirty="0"/>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t>3</a:t>
            </a:fld>
            <a:endParaRPr lang="fr-FR" dirty="0"/>
          </a:p>
        </p:txBody>
      </p:sp>
    </p:spTree>
    <p:extLst>
      <p:ext uri="{BB962C8B-B14F-4D97-AF65-F5344CB8AC3E}">
        <p14:creationId xmlns:p14="http://schemas.microsoft.com/office/powerpoint/2010/main" val="1505400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Les agents inhalés comme le </a:t>
            </a:r>
            <a:r>
              <a:rPr lang="fr-FR" dirty="0" err="1" smtClean="0"/>
              <a:t>Desflurane</a:t>
            </a:r>
            <a:r>
              <a:rPr lang="fr-FR" dirty="0" smtClean="0"/>
              <a:t>,</a:t>
            </a:r>
            <a:r>
              <a:rPr lang="fr-FR" baseline="0" dirty="0" smtClean="0"/>
              <a:t> le </a:t>
            </a:r>
            <a:r>
              <a:rPr lang="fr-FR" baseline="0" dirty="0" err="1" smtClean="0"/>
              <a:t>Sevoflurane</a:t>
            </a:r>
            <a:r>
              <a:rPr lang="fr-FR" baseline="0" dirty="0" smtClean="0"/>
              <a:t>, et le protoxyde d’azote sont en effet classés comme gaz à effet de serre. Leur utilisation est responsable d’une pollution induite par leur rejet direct dans l’atmosphère via les prises de sortie d’évacuation des gaz anesthésiques (SEGA) quand elles sont présentes dans les salles de bloc opératoires. Ils contribuent ainsi au changement climatique, et pour le protoxyde d’azote (N2O ), en plus, à la destruction directe de la couche d’ozone. A Strasbourg, nous avons donc décidé de le supprimer sachant qu’il existe des alternatives et que l’on peut s’en passer.</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t>32</a:t>
            </a:fld>
            <a:endParaRPr lang="fr-FR" dirty="0"/>
          </a:p>
        </p:txBody>
      </p:sp>
    </p:spTree>
    <p:extLst>
      <p:ext uri="{BB962C8B-B14F-4D97-AF65-F5344CB8AC3E}">
        <p14:creationId xmlns:p14="http://schemas.microsoft.com/office/powerpoint/2010/main" val="2511095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A l’initiative de la Green Team, dirigée par  Dr  MARCANTONI et Dr  MARGUERITE, médecins anesthésistes réanimateurs,  une cagnotte LEETCHI a été débutée  afin de récolter des dons auprès du personnel hospitalier.</a:t>
            </a:r>
            <a:r>
              <a:rPr lang="fr-FR" sz="1200" b="1" kern="1200" dirty="0" smtClean="0">
                <a:solidFill>
                  <a:schemeClr val="tx1"/>
                </a:solidFill>
                <a:effectLst/>
                <a:latin typeface="+mn-lt"/>
                <a:ea typeface="+mn-ea"/>
                <a:cs typeface="+mn-cs"/>
              </a:rPr>
              <a:t> L’objectif est d’atteindre le budget  qui couvrirait la recherche et l'identification du terrain en Alsace qui serait propice au projet puis la plantation d’un minimum de 2000 arbres soit 6865 euros.</a:t>
            </a:r>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Si le budget n'est pas atteint, les fonds collectés serviront à planter des arbres mais ailleurs sur le territoire français </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réchauffement climatique est un problème urgent!</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La reforestation fait partie des solutions de lutte pour compenser nos émissions de CO2 même si il serait préférable de s’inscrire dans une logique de prévention.</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  Qui a planté un arbre n’a pas vécu inutilement » proverbe africain</a:t>
            </a:r>
          </a:p>
          <a:p>
            <a:endParaRPr lang="fr-FR" dirty="0"/>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t>34</a:t>
            </a:fld>
            <a:endParaRPr lang="fr-FR" dirty="0"/>
          </a:p>
        </p:txBody>
      </p:sp>
    </p:spTree>
    <p:extLst>
      <p:ext uri="{BB962C8B-B14F-4D97-AF65-F5344CB8AC3E}">
        <p14:creationId xmlns:p14="http://schemas.microsoft.com/office/powerpoint/2010/main" val="1947101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effectLst/>
              </a:rPr>
              <a:t>La Suède à la pointe de l’</a:t>
            </a:r>
            <a:r>
              <a:rPr lang="fr-FR" b="1" dirty="0" err="1" smtClean="0">
                <a:effectLst/>
              </a:rPr>
              <a:t>éco-construction</a:t>
            </a:r>
            <a:r>
              <a:rPr lang="fr-FR" b="1" dirty="0" smtClean="0">
                <a:effectLst/>
              </a:rPr>
              <a:t> hospitalière</a:t>
            </a:r>
            <a:r>
              <a:rPr lang="fr-FR" dirty="0" smtClean="0">
                <a:effectLst/>
              </a:rPr>
              <a:t> </a:t>
            </a:r>
          </a:p>
          <a:p>
            <a:r>
              <a:rPr lang="fr-FR" dirty="0" smtClean="0">
                <a:effectLst/>
              </a:rPr>
              <a:t>Opérationnel depuis 2017, le nouveau centre hospitalier universitaire New </a:t>
            </a:r>
            <a:r>
              <a:rPr lang="fr-FR" dirty="0" err="1" smtClean="0">
                <a:effectLst/>
              </a:rPr>
              <a:t>Karolinska</a:t>
            </a:r>
            <a:r>
              <a:rPr lang="fr-FR" dirty="0" smtClean="0">
                <a:effectLst/>
              </a:rPr>
              <a:t> Solna (NKS) à Stockholm, est l’un des plus avancés au monde. L’hôpital a été conçu</a:t>
            </a:r>
            <a:r>
              <a:rPr lang="fr-FR" baseline="0" dirty="0" smtClean="0">
                <a:effectLst/>
              </a:rPr>
              <a:t> </a:t>
            </a:r>
            <a:r>
              <a:rPr lang="fr-FR" dirty="0" smtClean="0">
                <a:effectLst/>
              </a:rPr>
              <a:t>en y intégrant les nouveaux concepts de prise en charge du patient et en adoptant une démarche de développement durable. « Les exigences en termes de qualité de l’air ont été poussées à l’extrême afin de réduire le risque d’infection mais aussi l’exposition des soignants. Des systèmes ont notamment été mis en place pour récupérer et détruire chaque type de gaz anesthésiants utilisés » apprend-on dans le </a:t>
            </a:r>
            <a:r>
              <a:rPr lang="fr-FR" i="1" dirty="0" smtClean="0">
                <a:effectLst/>
              </a:rPr>
              <a:t>Guide pratique du développement durable au bloc opératoire</a:t>
            </a:r>
            <a:r>
              <a:rPr lang="fr-FR" baseline="30000" dirty="0" smtClean="0">
                <a:effectLst/>
              </a:rPr>
              <a:t>[2]</a:t>
            </a:r>
            <a:r>
              <a:rPr lang="fr-FR" dirty="0" smtClean="0">
                <a:effectLst/>
              </a:rPr>
              <a:t>. Le </a:t>
            </a:r>
            <a:r>
              <a:rPr lang="fr-FR" dirty="0" err="1" smtClean="0">
                <a:effectLst/>
              </a:rPr>
              <a:t>Karolinska</a:t>
            </a:r>
            <a:r>
              <a:rPr lang="fr-FR" dirty="0" smtClean="0">
                <a:effectLst/>
              </a:rPr>
              <a:t> produit 65% de sa propre énergie grâce à une installation géothermique et 100% de l’électricité consommée provient des énergies renouvelables. L’hôpital remplit le cahier des charges très strict du comté de Stockholm : bâtiments et matériaux sains, gestion très organisée des déchets et achats raisonnés. A titre d’exemple : les vêtements des professionnels de santé et le linge de lit sont fabriqués dans une grande proportion à partir de matériaux renouvelables, soit biodégradables et aptes au compost, soit non biodégradables, avec 91 % de matériaux renouvelables, certains produits chimiques totalement bannis et interdits d’achat, et les gants sont désormais exempts de </a:t>
            </a:r>
            <a:r>
              <a:rPr lang="fr-FR" dirty="0" err="1" smtClean="0">
                <a:effectLst/>
              </a:rPr>
              <a:t>phtalates</a:t>
            </a:r>
            <a:r>
              <a:rPr lang="fr-FR" dirty="0" smtClean="0">
                <a:effectLst/>
              </a:rPr>
              <a:t>, plastifiants et protéines de latex allergisantes </a:t>
            </a:r>
            <a:r>
              <a:rPr lang="fr-FR" baseline="30000" dirty="0" smtClean="0">
                <a:effectLst/>
              </a:rPr>
              <a:t>[2]</a:t>
            </a:r>
            <a:r>
              <a:rPr lang="fr-FR" dirty="0" smtClean="0">
                <a:effectLst/>
              </a:rPr>
              <a:t>.</a:t>
            </a:r>
            <a:endParaRPr lang="fr-FR" dirty="0">
              <a:effectLst/>
            </a:endParaRPr>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t>36</a:t>
            </a:fld>
            <a:endParaRPr lang="fr-FR" dirty="0"/>
          </a:p>
        </p:txBody>
      </p:sp>
    </p:spTree>
    <p:extLst>
      <p:ext uri="{BB962C8B-B14F-4D97-AF65-F5344CB8AC3E}">
        <p14:creationId xmlns:p14="http://schemas.microsoft.com/office/powerpoint/2010/main" val="1744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Et bien justement, nous ne souhaitons plus détourner le regard….pour notre génération et les générations futures, il faut agir, chaque</a:t>
            </a:r>
            <a:r>
              <a:rPr lang="fr-FR" baseline="0" dirty="0" smtClean="0"/>
              <a:t> geste compte.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t>37</a:t>
            </a:fld>
            <a:endParaRPr lang="fr-FR" dirty="0"/>
          </a:p>
        </p:txBody>
      </p:sp>
    </p:spTree>
    <p:extLst>
      <p:ext uri="{BB962C8B-B14F-4D97-AF65-F5344CB8AC3E}">
        <p14:creationId xmlns:p14="http://schemas.microsoft.com/office/powerpoint/2010/main" val="976885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Chloé chauvin </a:t>
            </a:r>
            <a:r>
              <a:rPr lang="fr-FR" dirty="0" smtClean="0"/>
              <a:t>, Juliette </a:t>
            </a:r>
            <a:r>
              <a:rPr lang="fr-FR" dirty="0" err="1" smtClean="0"/>
              <a:t>Marcantoni</a:t>
            </a:r>
            <a:r>
              <a:rPr lang="fr-FR" dirty="0" smtClean="0"/>
              <a:t> , les équipes </a:t>
            </a:r>
            <a:endParaRPr lang="fr-FR" dirty="0"/>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t>38</a:t>
            </a:fld>
            <a:endParaRPr lang="fr-FR" dirty="0"/>
          </a:p>
        </p:txBody>
      </p:sp>
    </p:spTree>
    <p:extLst>
      <p:ext uri="{BB962C8B-B14F-4D97-AF65-F5344CB8AC3E}">
        <p14:creationId xmlns:p14="http://schemas.microsoft.com/office/powerpoint/2010/main" val="3477381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 était important, pour faire avancer les choses d’avoir les bons arguments,</a:t>
            </a:r>
            <a:r>
              <a:rPr lang="fr-FR" baseline="0" dirty="0" smtClean="0"/>
              <a:t> et notamment l’identification </a:t>
            </a:r>
            <a:r>
              <a:rPr lang="fr-FR" dirty="0" smtClean="0"/>
              <a:t> des plus grands producteurs de déchets.</a:t>
            </a:r>
          </a:p>
          <a:p>
            <a:r>
              <a:rPr lang="fr-FR" dirty="0" smtClean="0"/>
              <a:t>Or,</a:t>
            </a:r>
            <a:r>
              <a:rPr lang="fr-FR" baseline="0" dirty="0" smtClean="0"/>
              <a:t> </a:t>
            </a:r>
            <a:r>
              <a:rPr lang="fr-FR" dirty="0" smtClean="0"/>
              <a:t>30%</a:t>
            </a:r>
            <a:r>
              <a:rPr lang="fr-FR" baseline="0" dirty="0" smtClean="0"/>
              <a:t> des déchets d’un établissement de santé proviennent de l’activité au bloc opératoire</a:t>
            </a:r>
            <a:r>
              <a:rPr lang="fr-FR" baseline="0" dirty="0" smtClean="0"/>
              <a:t>.</a:t>
            </a:r>
          </a:p>
          <a:p>
            <a:endParaRPr lang="fr-FR" baseline="0" dirty="0" smtClean="0"/>
          </a:p>
          <a:p>
            <a:r>
              <a:rPr lang="fr-FR" baseline="0" dirty="0" smtClean="0"/>
              <a:t> </a:t>
            </a:r>
            <a:r>
              <a:rPr lang="fr-FR" baseline="0" dirty="0" smtClean="0"/>
              <a:t>Elle a donc décidé de passer à l’action dans cinq blocs opératoires du CHU , qui sont des services test avant d’étendre ses avancés à l’ensemble des blocs, si la démarche se conclut positivement. Le bloc opératoire de chirurgie pédiatrique, dans lequel nous travaillons, fait partie de ces blocs pilotes.</a:t>
            </a:r>
          </a:p>
          <a:p>
            <a:endParaRPr lang="fr-FR" dirty="0" smtClean="0"/>
          </a:p>
          <a:p>
            <a:r>
              <a:rPr lang="fr-FR" dirty="0" smtClean="0"/>
              <a:t>Il était également important de faire un   » état des lieux » des pratiques et pour ce faire, elle a diffusé un questionnaire à l’ensemble des acteurs des</a:t>
            </a:r>
            <a:r>
              <a:rPr lang="fr-FR" baseline="0" dirty="0" smtClean="0"/>
              <a:t> blocs opératoires . Différents thèmes y étaient abordés (les pratiques quotidiennes, la gestion de l’eau, des déchets…..)</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t>4</a:t>
            </a:fld>
            <a:endParaRPr lang="fr-FR" dirty="0"/>
          </a:p>
        </p:txBody>
      </p:sp>
    </p:spTree>
    <p:extLst>
      <p:ext uri="{BB962C8B-B14F-4D97-AF65-F5344CB8AC3E}">
        <p14:creationId xmlns:p14="http://schemas.microsoft.com/office/powerpoint/2010/main" val="3340721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HUS ont quantifié les déchets produits par chaque secteur d’activité et sur cette</a:t>
            </a:r>
            <a:r>
              <a:rPr lang="fr-FR" baseline="0" dirty="0" smtClean="0"/>
              <a:t> </a:t>
            </a:r>
            <a:r>
              <a:rPr lang="fr-FR" dirty="0" smtClean="0"/>
              <a:t>diapositive, on</a:t>
            </a:r>
            <a:r>
              <a:rPr lang="fr-FR" baseline="0" dirty="0" smtClean="0"/>
              <a:t> peut nettement voir que le bloc opératoire et la chirurgie ambulatoire sont les plus gros producteur de DASRI.</a:t>
            </a:r>
            <a:endParaRPr lang="fr-FR" dirty="0"/>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solidFill>
                  <a:prstClr val="black"/>
                </a:solidFill>
              </a:rPr>
              <a:pPr/>
              <a:t>5</a:t>
            </a:fld>
            <a:endParaRPr lang="fr-FR" dirty="0">
              <a:solidFill>
                <a:prstClr val="black"/>
              </a:solidFill>
            </a:endParaRPr>
          </a:p>
        </p:txBody>
      </p:sp>
    </p:spTree>
    <p:extLst>
      <p:ext uri="{BB962C8B-B14F-4D97-AF65-F5344CB8AC3E}">
        <p14:creationId xmlns:p14="http://schemas.microsoft.com/office/powerpoint/2010/main" val="2978830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 était important, pour faire avancer les choses d’avoir les bons arguments,</a:t>
            </a:r>
            <a:r>
              <a:rPr lang="fr-FR" baseline="0" dirty="0" smtClean="0"/>
              <a:t> et notamment l’identification </a:t>
            </a:r>
            <a:r>
              <a:rPr lang="fr-FR" dirty="0" smtClean="0"/>
              <a:t> des plus grands producteurs de déchets.</a:t>
            </a:r>
          </a:p>
          <a:p>
            <a:r>
              <a:rPr lang="fr-FR" dirty="0" smtClean="0"/>
              <a:t>Or,</a:t>
            </a:r>
            <a:r>
              <a:rPr lang="fr-FR" baseline="0" dirty="0" smtClean="0"/>
              <a:t> </a:t>
            </a:r>
            <a:r>
              <a:rPr lang="fr-FR" dirty="0" smtClean="0"/>
              <a:t>30%</a:t>
            </a:r>
            <a:r>
              <a:rPr lang="fr-FR" baseline="0" dirty="0" smtClean="0"/>
              <a:t> des déchets d’un établissement de santé proviennent de l’activité au bloc opératoire</a:t>
            </a:r>
            <a:r>
              <a:rPr lang="fr-FR" baseline="0" dirty="0" smtClean="0"/>
              <a:t>.</a:t>
            </a:r>
          </a:p>
          <a:p>
            <a:endParaRPr lang="fr-FR" baseline="0" dirty="0" smtClean="0"/>
          </a:p>
          <a:p>
            <a:r>
              <a:rPr lang="fr-FR" baseline="0" dirty="0" smtClean="0"/>
              <a:t> </a:t>
            </a:r>
            <a:r>
              <a:rPr lang="fr-FR" baseline="0" dirty="0" smtClean="0"/>
              <a:t>Elle a donc décidé de passer à l’action dans cinq blocs opératoires du CHU , qui sont des services test avant d’étendre ses avancés à l’ensemble des blocs, si la démarche se conclut positivement. Le bloc opératoire de chirurgie pédiatrique, dans lequel nous travaillons, fait partie de ces blocs pilotes.</a:t>
            </a:r>
          </a:p>
          <a:p>
            <a:endParaRPr lang="fr-FR" dirty="0" smtClean="0"/>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t>6</a:t>
            </a:fld>
            <a:endParaRPr lang="fr-FR" dirty="0"/>
          </a:p>
        </p:txBody>
      </p:sp>
    </p:spTree>
    <p:extLst>
      <p:ext uri="{BB962C8B-B14F-4D97-AF65-F5344CB8AC3E}">
        <p14:creationId xmlns:p14="http://schemas.microsoft.com/office/powerpoint/2010/main" val="1440841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Pour poursuivre cet  » état des lieux » il était également important de sonder les pratiques et pour ce faire, elle a diffusé un questionnaire à l’ensemble des acteurs des</a:t>
            </a:r>
            <a:r>
              <a:rPr lang="fr-FR" baseline="0" dirty="0" smtClean="0"/>
              <a:t> blocs opératoires . IBODE,IADE, AS, ASH, chirurgiens, anesthésistes…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 Différents thèmes y étaient abordés (les pratiques quotidiennes, les habitudes, les doutes, les connaissances, la gestion de l’eau, des déchets…..)</a:t>
            </a:r>
          </a:p>
          <a:p>
            <a:endParaRPr lang="fr-FR" dirty="0"/>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t>7</a:t>
            </a:fld>
            <a:endParaRPr lang="fr-FR" dirty="0"/>
          </a:p>
        </p:txBody>
      </p:sp>
    </p:spTree>
    <p:extLst>
      <p:ext uri="{BB962C8B-B14F-4D97-AF65-F5344CB8AC3E}">
        <p14:creationId xmlns:p14="http://schemas.microsoft.com/office/powerpoint/2010/main" val="3478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 qui ressort de cette enquête, c’est que le bilan est plutôt chouette puisque plus</a:t>
            </a:r>
            <a:r>
              <a:rPr lang="fr-FR" baseline="0" dirty="0" smtClean="0"/>
              <a:t> de la moitié des personnes désirent participer à un travail sur le thème « bloc éco responsable » qui regroupe différents sujets tels que la lutte contre le gaspillage, l’économie d’eau et d’énergie, l’optimisation des pratiques…..et d’autres encore.</a:t>
            </a:r>
          </a:p>
          <a:p>
            <a:endParaRPr lang="fr-FR" baseline="0" dirty="0" smtClean="0"/>
          </a:p>
          <a:p>
            <a:r>
              <a:rPr lang="fr-FR" baseline="0" dirty="0" smtClean="0"/>
              <a:t>Ce que nous pouvons souligner aussi, c’est que 89 % d’entre elles sont prêtes à faire du tri sélectif.</a:t>
            </a:r>
          </a:p>
          <a:p>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Et c’est à ce moment là, vu la motivation du personnel </a:t>
            </a:r>
            <a:r>
              <a:rPr lang="fr-FR" dirty="0" smtClean="0"/>
              <a:t>que nous avons</a:t>
            </a:r>
            <a:r>
              <a:rPr lang="fr-FR" baseline="0" dirty="0" smtClean="0"/>
              <a:t> embarqué</a:t>
            </a:r>
            <a:r>
              <a:rPr lang="fr-FR" dirty="0" smtClean="0"/>
              <a:t> nous,</a:t>
            </a:r>
            <a:r>
              <a:rPr lang="fr-FR" baseline="0" dirty="0" smtClean="0"/>
              <a:t> dans le GREEN train et que n</a:t>
            </a:r>
            <a:r>
              <a:rPr lang="fr-FR" dirty="0" smtClean="0"/>
              <a:t>ous avons</a:t>
            </a:r>
            <a:r>
              <a:rPr lang="fr-FR" baseline="0" dirty="0" smtClean="0"/>
              <a:t> </a:t>
            </a:r>
            <a:r>
              <a:rPr lang="fr-FR" dirty="0" smtClean="0"/>
              <a:t>mis</a:t>
            </a:r>
            <a:r>
              <a:rPr lang="fr-FR" baseline="0" dirty="0" smtClean="0"/>
              <a:t> en place des choses au sein du bloc opératoire de chirurgie infantile. </a:t>
            </a:r>
          </a:p>
          <a:p>
            <a:endParaRPr lang="fr-FR" dirty="0"/>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t>8</a:t>
            </a:fld>
            <a:endParaRPr lang="fr-FR" dirty="0"/>
          </a:p>
        </p:txBody>
      </p:sp>
    </p:spTree>
    <p:extLst>
      <p:ext uri="{BB962C8B-B14F-4D97-AF65-F5344CB8AC3E}">
        <p14:creationId xmlns:p14="http://schemas.microsoft.com/office/powerpoint/2010/main" val="2699096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Nos actions</a:t>
            </a:r>
            <a:r>
              <a:rPr lang="fr-FR" baseline="0" dirty="0" smtClean="0"/>
              <a:t> tournent essentiellement autour de 4 grands axes : la lutte contre le gaspillage, le tri des déchets, la valorisation et le recyclage de ces déchets et enfin une « idée » pour compenser l’empreinte carbone de l’hôpital.</a:t>
            </a:r>
          </a:p>
          <a:p>
            <a:endParaRPr lang="fr-FR" baseline="0" dirty="0" smtClean="0"/>
          </a:p>
          <a:p>
            <a:r>
              <a:rPr lang="fr-FR" baseline="0" dirty="0" smtClean="0"/>
              <a:t>Nous allons revenir plus en détail sur chacun d’entre eux et je vais commencer tout de suite par vous parler du gaspillage.</a:t>
            </a:r>
            <a:endParaRPr lang="fr-FR" dirty="0"/>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t>9</a:t>
            </a:fld>
            <a:endParaRPr lang="fr-FR" dirty="0"/>
          </a:p>
        </p:txBody>
      </p:sp>
    </p:spTree>
    <p:extLst>
      <p:ext uri="{BB962C8B-B14F-4D97-AF65-F5344CB8AC3E}">
        <p14:creationId xmlns:p14="http://schemas.microsoft.com/office/powerpoint/2010/main" val="3796815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Alors quand on cherche la définition du mot gaspillage sur Wikipédia, on trouve « Le gaspillage est l’action qui consiste à utiliser une ressource</a:t>
            </a:r>
            <a:r>
              <a:rPr lang="fr-FR" baseline="0" dirty="0" smtClean="0"/>
              <a:t> de manière non rationnelle ou à mauvais escient. »  </a:t>
            </a:r>
          </a:p>
          <a:p>
            <a:endParaRPr lang="fr-FR" baseline="0" dirty="0" smtClean="0"/>
          </a:p>
          <a:p>
            <a:r>
              <a:rPr lang="fr-FR" baseline="0" dirty="0" smtClean="0"/>
              <a:t>Et bien, il y a pleins de petites choses pour lesquelles nous sommes attentifs dans notre vie privée et que nous oublions au travail… comme par exemple éteindre les lumières ou les appareils non utilisés, limiter les impressions papier, ne pas laissé couler l’eau….bref des choses toutes simples…. mais auxquelles on peut facilement sensibiliser les gens.</a:t>
            </a:r>
          </a:p>
          <a:p>
            <a:endParaRPr lang="fr-FR" baseline="0" dirty="0" smtClean="0"/>
          </a:p>
          <a:p>
            <a:r>
              <a:rPr lang="fr-FR" baseline="0" dirty="0" smtClean="0"/>
              <a:t>Dans le même thème, pour éviter le gaspillage d’essence et faire des économies, et  polluer moins, nous sommes plusieurs collègues à faire du covoiturage, lorsque le planning le permet, ce qui n’est pas toujours évident….les collègues habitant dans un même secteur géographique se retrouvent dans les voitures, c’est un moment de partage, on discute, on fait des transmissions…..c’est plutôt rigolo et sympa en plus…..</a:t>
            </a:r>
          </a:p>
          <a:p>
            <a:endParaRPr lang="fr-FR" baseline="0" dirty="0" smtClean="0"/>
          </a:p>
          <a:p>
            <a:r>
              <a:rPr lang="fr-FR" baseline="0" dirty="0" smtClean="0"/>
              <a:t>Bon, de manière plus sérieuse et concrète au travail….on tente de limiter au maximum de gaspiller en adaptant au mieux le matériel à la situation. </a:t>
            </a:r>
          </a:p>
          <a:p>
            <a:r>
              <a:rPr lang="fr-FR" baseline="0" dirty="0" smtClean="0"/>
              <a:t>Par exemple, nous allons limiter la quantité d’antiseptique en fonction du champs opératoire à badigeonner, en fonction de la corpulence des enfants….</a:t>
            </a:r>
          </a:p>
          <a:p>
            <a:r>
              <a:rPr lang="fr-FR" baseline="0" dirty="0" smtClean="0"/>
              <a:t>Nous n’allons plus </a:t>
            </a:r>
            <a:r>
              <a:rPr lang="fr-FR" baseline="0" dirty="0" err="1" smtClean="0"/>
              <a:t>déstériliser</a:t>
            </a:r>
            <a:r>
              <a:rPr lang="fr-FR" baseline="0" dirty="0" smtClean="0"/>
              <a:t> un fil chirurgical de chaque taille pour anticiper les souhaits des chirurgiens mais nous allons attendre de connaitre son choix pour ouvrir uniquement la taille adéquate. Effectivement, cela demande de la communication et de la patience de la part des chirurgiens mais la grande majorité est quand même dans cette dynamique anti gaspillage. Pas tous encore….mais presque….</a:t>
            </a:r>
          </a:p>
          <a:p>
            <a:endParaRPr lang="fr-FR" dirty="0"/>
          </a:p>
        </p:txBody>
      </p:sp>
      <p:sp>
        <p:nvSpPr>
          <p:cNvPr id="4" name="Espace réservé du numéro de diapositive 3"/>
          <p:cNvSpPr>
            <a:spLocks noGrp="1"/>
          </p:cNvSpPr>
          <p:nvPr>
            <p:ph type="sldNum" sz="quarter" idx="10"/>
          </p:nvPr>
        </p:nvSpPr>
        <p:spPr/>
        <p:txBody>
          <a:bodyPr/>
          <a:lstStyle/>
          <a:p>
            <a:fld id="{DB1EAC00-CF10-4609-AB57-8CE1C11B8A50}" type="slidenum">
              <a:rPr lang="fr-FR" smtClean="0"/>
              <a:t>10</a:t>
            </a:fld>
            <a:endParaRPr lang="fr-FR" dirty="0"/>
          </a:p>
        </p:txBody>
      </p:sp>
    </p:spTree>
    <p:extLst>
      <p:ext uri="{BB962C8B-B14F-4D97-AF65-F5344CB8AC3E}">
        <p14:creationId xmlns:p14="http://schemas.microsoft.com/office/powerpoint/2010/main" val="2438553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08EC8F-11A1-42BC-8DAB-45022DE57AD5}"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817262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9D4EB2-C501-478A-B86F-5CB1605FD598}"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2023582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969A3A-1F0F-4E62-9CC5-75491F0042F1}"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2922516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fr-FR" smtClean="0"/>
              <a:t>Modifiez le style du titre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9F2FD2BB-505A-4DAB-A1F7-3CC76872034B}" type="datetimeFigureOut">
              <a:rPr lang="fr-FR" smtClean="0"/>
              <a:t>08/10/2019</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2745C852-F6D2-4DEC-93A1-CF068B33AE1E}" type="slidenum">
              <a:rPr lang="fr-FR" smtClean="0"/>
              <a:t>‹N°›</a:t>
            </a:fld>
            <a:endParaRPr lang="fr-F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F2FD2BB-505A-4DAB-A1F7-3CC76872034B}" type="datetimeFigureOut">
              <a:rPr lang="fr-FR" smtClean="0"/>
              <a:t>08/10/2019</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2745C852-F6D2-4DEC-93A1-CF068B33AE1E}" type="slidenum">
              <a:rPr lang="fr-FR" smtClean="0"/>
              <a:t>‹N°›</a:t>
            </a:fld>
            <a:endParaRPr lang="fr-F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FR" smtClean="0"/>
              <a:t>Modifiez le style du titre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fr-FR" smtClean="0"/>
              <a:t>Modifiez les styles du texte du masque</a:t>
            </a:r>
          </a:p>
        </p:txBody>
      </p:sp>
      <p:sp>
        <p:nvSpPr>
          <p:cNvPr id="4" name="Date Placeholder 3"/>
          <p:cNvSpPr>
            <a:spLocks noGrp="1"/>
          </p:cNvSpPr>
          <p:nvPr>
            <p:ph type="dt" sz="half" idx="10"/>
          </p:nvPr>
        </p:nvSpPr>
        <p:spPr/>
        <p:txBody>
          <a:bodyPr/>
          <a:lstStyle/>
          <a:p>
            <a:fld id="{9F2FD2BB-505A-4DAB-A1F7-3CC76872034B}" type="datetimeFigureOut">
              <a:rPr lang="fr-FR" smtClean="0"/>
              <a:t>08/10/2019</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2745C852-F6D2-4DEC-93A1-CF068B33AE1E}" type="slidenum">
              <a:rPr lang="fr-FR" smtClean="0"/>
              <a:t>‹N°›</a:t>
            </a:fld>
            <a:endParaRPr lang="fr-F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9F2FD2BB-505A-4DAB-A1F7-3CC76872034B}" type="datetimeFigureOut">
              <a:rPr lang="fr-FR" smtClean="0"/>
              <a:t>08/10/2019</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2745C852-F6D2-4DEC-93A1-CF068B33AE1E}" type="slidenum">
              <a:rPr lang="fr-FR" smtClean="0"/>
              <a:t>‹N°›</a:t>
            </a:fld>
            <a:endParaRPr lang="fr-FR" dirty="0"/>
          </a:p>
        </p:txBody>
      </p:sp>
      <p:sp>
        <p:nvSpPr>
          <p:cNvPr id="8" name="Title 7"/>
          <p:cNvSpPr>
            <a:spLocks noGrp="1"/>
          </p:cNvSpPr>
          <p:nvPr>
            <p:ph type="title"/>
          </p:nvPr>
        </p:nvSpPr>
        <p:spPr/>
        <p:txBody>
          <a:bodyPr/>
          <a:lstStyle/>
          <a:p>
            <a:r>
              <a:rPr lang="fr-FR" smtClean="0"/>
              <a:t>Modifiez le style du titre</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fr-FR" smtClean="0"/>
              <a:t>Modifiez les styles du texte du masque</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fr-FR" smtClean="0"/>
              <a:t>Modifiez les styles du texte du masque</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F2FD2BB-505A-4DAB-A1F7-3CC76872034B}" type="datetimeFigureOut">
              <a:rPr lang="fr-FR" smtClean="0"/>
              <a:t>08/10/2019</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2745C852-F6D2-4DEC-93A1-CF068B33AE1E}" type="slidenum">
              <a:rPr lang="fr-FR" smtClean="0"/>
              <a:t>‹N°›</a:t>
            </a:fld>
            <a:endParaRPr lang="fr-F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9F2FD2BB-505A-4DAB-A1F7-3CC76872034B}" type="datetimeFigureOut">
              <a:rPr lang="fr-FR" smtClean="0"/>
              <a:t>08/10/2019</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2745C852-F6D2-4DEC-93A1-CF068B33AE1E}" type="slidenum">
              <a:rPr lang="fr-FR" smtClean="0"/>
              <a:t>‹N°›</a:t>
            </a:fld>
            <a:endParaRPr lang="fr-F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FD2BB-505A-4DAB-A1F7-3CC76872034B}" type="datetimeFigureOut">
              <a:rPr lang="fr-FR" smtClean="0"/>
              <a:t>08/10/2019</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2745C852-F6D2-4DEC-93A1-CF068B33AE1E}" type="slidenum">
              <a:rPr lang="fr-FR" smtClean="0"/>
              <a:t>‹N°›</a:t>
            </a:fld>
            <a:endParaRPr lang="fr-F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FR" smtClean="0"/>
              <a:t>Modifiez le style du titre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fr-FR" smtClean="0"/>
              <a:t>Modifiez les styles du texte du masque</a:t>
            </a:r>
          </a:p>
        </p:txBody>
      </p:sp>
      <p:sp>
        <p:nvSpPr>
          <p:cNvPr id="5" name="Date Placeholder 4"/>
          <p:cNvSpPr>
            <a:spLocks noGrp="1"/>
          </p:cNvSpPr>
          <p:nvPr>
            <p:ph type="dt" sz="half" idx="10"/>
          </p:nvPr>
        </p:nvSpPr>
        <p:spPr/>
        <p:txBody>
          <a:bodyPr/>
          <a:lstStyle/>
          <a:p>
            <a:fld id="{9F2FD2BB-505A-4DAB-A1F7-3CC76872034B}" type="datetimeFigureOut">
              <a:rPr lang="fr-FR" smtClean="0"/>
              <a:t>08/10/2019</a:t>
            </a:fld>
            <a:endParaRPr lang="fr-FR"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fr-FR"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45C852-F6D2-4DEC-93A1-CF068B33AE1E}" type="slidenum">
              <a:rPr lang="fr-FR" smtClean="0"/>
              <a:t>‹N°›</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A412DB-0682-4675-B678-3DB9754BCCD7}"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785896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fr-FR" smtClean="0"/>
              <a:t>Cliquez sur l'icône pour ajouter une image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fr-FR" smtClean="0"/>
              <a:t>Modifiez le style du titre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F2FD2BB-505A-4DAB-A1F7-3CC76872034B}" type="datetimeFigureOut">
              <a:rPr lang="fr-FR" smtClean="0"/>
              <a:t>08/10/2019</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2745C852-F6D2-4DEC-93A1-CF068B33AE1E}" type="slidenum">
              <a:rPr lang="fr-FR" smtClean="0"/>
              <a:t>‹N°›</a:t>
            </a:fld>
            <a:endParaRPr lang="fr-F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9F2FD2BB-505A-4DAB-A1F7-3CC76872034B}" type="datetimeFigureOut">
              <a:rPr lang="fr-FR" smtClean="0"/>
              <a:t>08/10/2019</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2745C852-F6D2-4DEC-93A1-CF068B33AE1E}" type="slidenum">
              <a:rPr lang="fr-FR" smtClean="0"/>
              <a:t>‹N°›</a:t>
            </a:fld>
            <a:endParaRPr lang="fr-F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9F2FD2BB-505A-4DAB-A1F7-3CC76872034B}" type="datetimeFigureOut">
              <a:rPr lang="fr-FR" smtClean="0"/>
              <a:t>08/10/2019</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2745C852-F6D2-4DEC-93A1-CF068B33AE1E}" type="slidenum">
              <a:rPr lang="fr-FR" smtClean="0"/>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082E75-9F21-452F-877D-1861B0516AD0}"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39348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24333E-E1E7-4A84-9216-20D18DD6623D}"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774213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lt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lt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063C5D-088D-45C1-8439-02F39D001298}"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110768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lt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lt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5D386A5-A88A-415F-A664-5F8F1C384155}"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1964191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lt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lt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EBA02D-A59E-4B75-B938-8AB27709415A}"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1001706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FE5A65-B184-4E03-B6A8-C0ADDA7284E8}"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1507766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AF58F5-0A11-4717-A68E-DA7E474CBCE6}"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1924645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fr-FR" altLang="fr-F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fr-FR" altLang="fr-F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fontAlgn="base">
              <a:spcBef>
                <a:spcPct val="0"/>
              </a:spcBef>
              <a:spcAft>
                <a:spcPct val="0"/>
              </a:spcAft>
              <a:defRPr/>
            </a:pPr>
            <a:fld id="{E5017C2F-2DFA-492F-9E40-FEEC00F2D4E5}" type="slidenum">
              <a:rPr lang="fr-FR" altLang="fr-FR">
                <a:solidFill>
                  <a:srgbClr val="000000"/>
                </a:solidFill>
              </a:rPr>
              <a:pPr fontAlgn="base">
                <a:spcBef>
                  <a:spcPct val="0"/>
                </a:spcBef>
                <a:spcAft>
                  <a:spcPct val="0"/>
                </a:spcAft>
                <a:defRPr/>
              </a:pPr>
              <a:t>‹N°›</a:t>
            </a:fld>
            <a:endParaRPr lang="fr-FR" altLang="fr-FR">
              <a:solidFill>
                <a:srgbClr val="000000"/>
              </a:solidFill>
            </a:endParaRPr>
          </a:p>
        </p:txBody>
      </p:sp>
    </p:spTree>
    <p:extLst>
      <p:ext uri="{BB962C8B-B14F-4D97-AF65-F5344CB8AC3E}">
        <p14:creationId xmlns:p14="http://schemas.microsoft.com/office/powerpoint/2010/main" val="1710528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fr-FR" smtClean="0"/>
              <a:t>Modifiez le style du titre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defRPr/>
            </a:pPr>
            <a:endParaRPr lang="fr-FR" altLang="fr-FR">
              <a:solidFill>
                <a:srgbClr val="000000"/>
              </a:solidFill>
            </a:endParaRPr>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fontAlgn="base">
              <a:spcBef>
                <a:spcPct val="0"/>
              </a:spcBef>
              <a:spcAft>
                <a:spcPct val="0"/>
              </a:spcAft>
              <a:defRPr/>
            </a:pPr>
            <a:endParaRPr lang="fr-FR" altLang="fr-FR">
              <a:solidFill>
                <a:srgbClr val="000000"/>
              </a:solidFill>
            </a:endParaRPr>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fontAlgn="base">
              <a:spcBef>
                <a:spcPct val="0"/>
              </a:spcBef>
              <a:spcAft>
                <a:spcPct val="0"/>
              </a:spcAft>
              <a:defRPr/>
            </a:pPr>
            <a:fld id="{E5017C2F-2DFA-492F-9E40-FEEC00F2D4E5}" type="slidenum">
              <a:rPr lang="fr-FR" altLang="fr-FR" smtClean="0">
                <a:solidFill>
                  <a:srgbClr val="000000"/>
                </a:solidFill>
              </a:rPr>
              <a:pPr fontAlgn="base">
                <a:spcBef>
                  <a:spcPct val="0"/>
                </a:spcBef>
                <a:spcAft>
                  <a:spcPct val="0"/>
                </a:spcAft>
                <a:defRPr/>
              </a:pPr>
              <a:t>‹N°›</a:t>
            </a:fld>
            <a:endParaRPr lang="fr-FR" altLang="fr-FR">
              <a:solidFill>
                <a:srgbClr val="000000"/>
              </a:solidFill>
            </a:endParaRPr>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7.emf"/></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b="1" dirty="0" smtClean="0">
                <a:solidFill>
                  <a:schemeClr val="accent1"/>
                </a:solidFill>
                <a:latin typeface="Aharoni" panose="02010803020104030203" pitchFamily="2" charset="-79"/>
                <a:cs typeface="Aharoni" panose="02010803020104030203" pitchFamily="2" charset="-79"/>
              </a:rPr>
              <a:t>Green Bloc </a:t>
            </a:r>
            <a:endParaRPr lang="fr-FR" b="1" dirty="0">
              <a:solidFill>
                <a:schemeClr val="accent1"/>
              </a:solidFill>
              <a:latin typeface="Aharoni" panose="02010803020104030203" pitchFamily="2" charset="-79"/>
              <a:cs typeface="Aharoni" panose="02010803020104030203" pitchFamily="2" charset="-79"/>
            </a:endParaRPr>
          </a:p>
        </p:txBody>
      </p:sp>
      <p:sp>
        <p:nvSpPr>
          <p:cNvPr id="3" name="Sous-titre 2"/>
          <p:cNvSpPr>
            <a:spLocks noGrp="1"/>
          </p:cNvSpPr>
          <p:nvPr>
            <p:ph type="subTitle" idx="1"/>
          </p:nvPr>
        </p:nvSpPr>
        <p:spPr/>
        <p:txBody>
          <a:bodyPr>
            <a:normAutofit fontScale="47500" lnSpcReduction="20000"/>
          </a:bodyPr>
          <a:lstStyle/>
          <a:p>
            <a:r>
              <a:rPr lang="fr-FR" dirty="0" smtClean="0"/>
              <a:t>Bloc de chirurgie pédiatrique   </a:t>
            </a:r>
          </a:p>
          <a:p>
            <a:r>
              <a:rPr lang="fr-FR" dirty="0" smtClean="0"/>
              <a:t>Delphine </a:t>
            </a:r>
            <a:r>
              <a:rPr lang="fr-FR" dirty="0" err="1" smtClean="0"/>
              <a:t>Feron</a:t>
            </a:r>
            <a:r>
              <a:rPr lang="fr-FR" dirty="0" smtClean="0"/>
              <a:t>, Anne Franck, Esther </a:t>
            </a:r>
            <a:r>
              <a:rPr lang="fr-FR" dirty="0" err="1" smtClean="0"/>
              <a:t>Wiedemann</a:t>
            </a:r>
            <a:endParaRPr lang="fr-FR" dirty="0"/>
          </a:p>
        </p:txBody>
      </p:sp>
      <p:pic>
        <p:nvPicPr>
          <p:cNvPr id="4098" name="Picture 2" descr="Afficher l’image sour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4437111"/>
            <a:ext cx="1728192" cy="138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7900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p:cNvGraphicFramePr/>
          <p:nvPr>
            <p:extLst>
              <p:ext uri="{D42A27DB-BD31-4B8C-83A1-F6EECF244321}">
                <p14:modId xmlns:p14="http://schemas.microsoft.com/office/powerpoint/2010/main" val="4030613500"/>
              </p:ext>
            </p:extLst>
          </p:nvPr>
        </p:nvGraphicFramePr>
        <p:xfrm>
          <a:off x="822960" y="365760"/>
          <a:ext cx="7520940" cy="548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ce réservé du contenu 2"/>
          <p:cNvSpPr>
            <a:spLocks noGrp="1"/>
          </p:cNvSpPr>
          <p:nvPr>
            <p:ph idx="1"/>
          </p:nvPr>
        </p:nvSpPr>
        <p:spPr/>
        <p:txBody>
          <a:bodyPr>
            <a:normAutofit/>
          </a:bodyPr>
          <a:lstStyle/>
          <a:p>
            <a:endParaRPr lang="fr-FR" dirty="0" smtClean="0"/>
          </a:p>
          <a:p>
            <a:r>
              <a:rPr lang="fr-FR" dirty="0"/>
              <a:t>-éteindre les lumières et les appareils non </a:t>
            </a:r>
            <a:r>
              <a:rPr lang="fr-FR" dirty="0" smtClean="0"/>
              <a:t>utilisés</a:t>
            </a:r>
          </a:p>
          <a:p>
            <a:endParaRPr lang="fr-FR" dirty="0"/>
          </a:p>
          <a:p>
            <a:r>
              <a:rPr lang="fr-FR" dirty="0"/>
              <a:t>-limiter les impressions papier (programme opératoire</a:t>
            </a:r>
            <a:r>
              <a:rPr lang="fr-FR" dirty="0" smtClean="0"/>
              <a:t>…)</a:t>
            </a:r>
          </a:p>
          <a:p>
            <a:endParaRPr lang="fr-FR" dirty="0"/>
          </a:p>
          <a:p>
            <a:r>
              <a:rPr lang="fr-FR" dirty="0"/>
              <a:t>-</a:t>
            </a:r>
            <a:r>
              <a:rPr lang="fr-FR" dirty="0" smtClean="0"/>
              <a:t>covoiturage</a:t>
            </a:r>
          </a:p>
          <a:p>
            <a:endParaRPr lang="fr-FR" dirty="0"/>
          </a:p>
          <a:p>
            <a:r>
              <a:rPr lang="fr-FR" dirty="0" smtClean="0"/>
              <a:t>-</a:t>
            </a:r>
            <a:r>
              <a:rPr lang="fr-FR" dirty="0" smtClean="0"/>
              <a:t>adapter aux besoins (antiseptiques, matériel </a:t>
            </a:r>
            <a:r>
              <a:rPr lang="fr-FR" dirty="0" err="1" smtClean="0"/>
              <a:t>destérilisé</a:t>
            </a:r>
            <a:r>
              <a:rPr lang="fr-FR" dirty="0" smtClean="0"/>
              <a:t> ….)</a:t>
            </a:r>
          </a:p>
          <a:p>
            <a:endParaRPr lang="fr-FR" dirty="0" smtClean="0"/>
          </a:p>
          <a:p>
            <a:r>
              <a:rPr lang="fr-FR" dirty="0" smtClean="0"/>
              <a:t>-</a:t>
            </a:r>
            <a:r>
              <a:rPr lang="fr-FR" dirty="0" smtClean="0"/>
              <a:t>distribution à des associations humanitaires</a:t>
            </a:r>
          </a:p>
          <a:p>
            <a:endParaRPr lang="fr-FR" dirty="0" smtClean="0"/>
          </a:p>
          <a:p>
            <a:endParaRPr lang="fr-FR" dirty="0"/>
          </a:p>
        </p:txBody>
      </p:sp>
    </p:spTree>
    <p:extLst>
      <p:ext uri="{BB962C8B-B14F-4D97-AF65-F5344CB8AC3E}">
        <p14:creationId xmlns:p14="http://schemas.microsoft.com/office/powerpoint/2010/main" val="2873836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0" y="0"/>
            <a:ext cx="9144000" cy="6858000"/>
            <a:chOff x="0" y="0"/>
            <a:chExt cx="9144000" cy="6858000"/>
          </a:xfrm>
        </p:grpSpPr>
        <p:sp>
          <p:nvSpPr>
            <p:cNvPr id="2" name="Rectangle 1"/>
            <p:cNvSpPr/>
            <p:nvPr/>
          </p:nvSpPr>
          <p:spPr>
            <a:xfrm>
              <a:off x="0" y="0"/>
              <a:ext cx="9144000" cy="68580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fr-FR"/>
            </a:p>
          </p:txBody>
        </p:sp>
        <p:pic>
          <p:nvPicPr>
            <p:cNvPr id="6146" name="Picture 2" descr="C:\Users\zermanne\Pictures\photo gaspi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 y="980728"/>
              <a:ext cx="7778750" cy="46640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667982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p:cNvGraphicFramePr/>
          <p:nvPr>
            <p:extLst>
              <p:ext uri="{D42A27DB-BD31-4B8C-83A1-F6EECF244321}">
                <p14:modId xmlns:p14="http://schemas.microsoft.com/office/powerpoint/2010/main" val="4030613500"/>
              </p:ext>
            </p:extLst>
          </p:nvPr>
        </p:nvGraphicFramePr>
        <p:xfrm>
          <a:off x="822960" y="365760"/>
          <a:ext cx="7520940" cy="548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ce réservé du contenu 2"/>
          <p:cNvSpPr>
            <a:spLocks noGrp="1"/>
          </p:cNvSpPr>
          <p:nvPr>
            <p:ph idx="1"/>
          </p:nvPr>
        </p:nvSpPr>
        <p:spPr/>
        <p:txBody>
          <a:bodyPr>
            <a:normAutofit/>
          </a:bodyPr>
          <a:lstStyle/>
          <a:p>
            <a:endParaRPr lang="fr-FR" dirty="0" smtClean="0"/>
          </a:p>
          <a:p>
            <a:r>
              <a:rPr lang="fr-FR" dirty="0"/>
              <a:t>-éteindre les lumières et les appareils non </a:t>
            </a:r>
            <a:r>
              <a:rPr lang="fr-FR" dirty="0" smtClean="0"/>
              <a:t>utilisés</a:t>
            </a:r>
          </a:p>
          <a:p>
            <a:endParaRPr lang="fr-FR" dirty="0"/>
          </a:p>
          <a:p>
            <a:r>
              <a:rPr lang="fr-FR" dirty="0"/>
              <a:t>-limiter les impressions papier (programme opératoire</a:t>
            </a:r>
            <a:r>
              <a:rPr lang="fr-FR" dirty="0" smtClean="0"/>
              <a:t>…)</a:t>
            </a:r>
          </a:p>
          <a:p>
            <a:endParaRPr lang="fr-FR" dirty="0"/>
          </a:p>
          <a:p>
            <a:r>
              <a:rPr lang="fr-FR" dirty="0"/>
              <a:t>-</a:t>
            </a:r>
            <a:r>
              <a:rPr lang="fr-FR" dirty="0" smtClean="0"/>
              <a:t>covoiturage</a:t>
            </a:r>
          </a:p>
          <a:p>
            <a:endParaRPr lang="fr-FR" dirty="0"/>
          </a:p>
          <a:p>
            <a:r>
              <a:rPr lang="fr-FR" dirty="0" smtClean="0"/>
              <a:t>-</a:t>
            </a:r>
            <a:r>
              <a:rPr lang="fr-FR" dirty="0" smtClean="0"/>
              <a:t>adapter aux besoins (antiseptiques, matériel </a:t>
            </a:r>
            <a:r>
              <a:rPr lang="fr-FR" dirty="0" err="1" smtClean="0"/>
              <a:t>destérilisé</a:t>
            </a:r>
            <a:r>
              <a:rPr lang="fr-FR" dirty="0" smtClean="0"/>
              <a:t> ….)</a:t>
            </a:r>
          </a:p>
          <a:p>
            <a:endParaRPr lang="fr-FR" dirty="0" smtClean="0"/>
          </a:p>
          <a:p>
            <a:r>
              <a:rPr lang="fr-FR" dirty="0" smtClean="0"/>
              <a:t>-</a:t>
            </a:r>
            <a:r>
              <a:rPr lang="fr-FR" dirty="0" smtClean="0"/>
              <a:t>distribution à des associations humanitaires</a:t>
            </a:r>
          </a:p>
          <a:p>
            <a:endParaRPr lang="fr-FR" dirty="0" smtClean="0"/>
          </a:p>
          <a:p>
            <a:endParaRPr lang="fr-FR" dirty="0"/>
          </a:p>
        </p:txBody>
      </p:sp>
    </p:spTree>
    <p:extLst>
      <p:ext uri="{BB962C8B-B14F-4D97-AF65-F5344CB8AC3E}">
        <p14:creationId xmlns:p14="http://schemas.microsoft.com/office/powerpoint/2010/main" val="28330683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25370" y="0"/>
            <a:ext cx="9169370" cy="6858000"/>
            <a:chOff x="-25370" y="0"/>
            <a:chExt cx="9169370" cy="6858000"/>
          </a:xfrm>
        </p:grpSpPr>
        <p:sp>
          <p:nvSpPr>
            <p:cNvPr id="3" name="Rectangle 2"/>
            <p:cNvSpPr/>
            <p:nvPr/>
          </p:nvSpPr>
          <p:spPr>
            <a:xfrm>
              <a:off x="-25370" y="0"/>
              <a:ext cx="9169370" cy="68580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fr-FR"/>
            </a:p>
          </p:txBody>
        </p:sp>
        <p:grpSp>
          <p:nvGrpSpPr>
            <p:cNvPr id="2" name="Groupe 1"/>
            <p:cNvGrpSpPr/>
            <p:nvPr/>
          </p:nvGrpSpPr>
          <p:grpSpPr>
            <a:xfrm>
              <a:off x="-25370" y="0"/>
              <a:ext cx="9169370" cy="6858000"/>
              <a:chOff x="-25370" y="0"/>
              <a:chExt cx="9169370" cy="6858000"/>
            </a:xfrm>
          </p:grpSpPr>
          <p:pic>
            <p:nvPicPr>
              <p:cNvPr id="9218" name="Picture 2" descr="C:\Users\zermanne\Desktop\IMG_3688.jpg"/>
              <p:cNvPicPr>
                <a:picLocks noChangeAspect="1" noChangeArrowheads="1"/>
              </p:cNvPicPr>
              <p:nvPr/>
            </p:nvPicPr>
            <p:blipFill rotWithShape="1">
              <a:blip r:embed="rId3">
                <a:extLst>
                  <a:ext uri="{28A0092B-C50C-407E-A947-70E740481C1C}">
                    <a14:useLocalDpi xmlns:a14="http://schemas.microsoft.com/office/drawing/2010/main" val="0"/>
                  </a:ext>
                </a:extLst>
              </a:blip>
              <a:srcRect l="11154" t="4017" r="16522"/>
              <a:stretch/>
            </p:blipFill>
            <p:spPr bwMode="auto">
              <a:xfrm rot="5400000">
                <a:off x="5375418" y="3089418"/>
                <a:ext cx="3704292" cy="383287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9286" t="10209" r="37995" b="57978"/>
              <a:stretch/>
            </p:blipFill>
            <p:spPr bwMode="auto">
              <a:xfrm>
                <a:off x="-25370" y="0"/>
                <a:ext cx="5983705" cy="3272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20665442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chemeClr val="accent1"/>
                </a:solidFill>
                <a:latin typeface="Aharoni" panose="02010803020104030203" pitchFamily="2" charset="-79"/>
                <a:cs typeface="Aharoni" panose="02010803020104030203" pitchFamily="2" charset="-79"/>
              </a:rPr>
              <a:t>C’est quoi les déchets?</a:t>
            </a:r>
            <a:endParaRPr lang="fr-FR" b="1" dirty="0">
              <a:solidFill>
                <a:schemeClr val="accent1"/>
              </a:solidFill>
              <a:latin typeface="Aharoni" panose="02010803020104030203" pitchFamily="2" charset="-79"/>
              <a:cs typeface="Aharoni" panose="02010803020104030203" pitchFamily="2" charset="-79"/>
            </a:endParaRPr>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3081949263"/>
              </p:ext>
            </p:extLst>
          </p:nvPr>
        </p:nvGraphicFramePr>
        <p:xfrm>
          <a:off x="1475656" y="1100628"/>
          <a:ext cx="6868244" cy="3579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60516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4147294879"/>
              </p:ext>
            </p:extLst>
          </p:nvPr>
        </p:nvGraphicFramePr>
        <p:xfrm>
          <a:off x="822960" y="260648"/>
          <a:ext cx="7520940" cy="4419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427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e 2"/>
          <p:cNvGraphicFramePr/>
          <p:nvPr>
            <p:extLst>
              <p:ext uri="{D42A27DB-BD31-4B8C-83A1-F6EECF244321}">
                <p14:modId xmlns:p14="http://schemas.microsoft.com/office/powerpoint/2010/main" val="1921278279"/>
              </p:ext>
            </p:extLst>
          </p:nvPr>
        </p:nvGraphicFramePr>
        <p:xfrm>
          <a:off x="755576" y="116632"/>
          <a:ext cx="7520940" cy="576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C:\Users\ringeisa\Pictures\dasri hus.png"/>
          <p:cNvPicPr>
            <a:picLocks noGrp="1" noChangeAspect="1" noChangeArrowheads="1"/>
          </p:cNvPicPr>
          <p:nvPr>
            <p:ph idx="1"/>
          </p:nvPr>
        </p:nvPicPr>
        <p:blipFill rotWithShape="1">
          <a:blip r:embed="rId8">
            <a:extLst>
              <a:ext uri="{28A0092B-C50C-407E-A947-70E740481C1C}">
                <a14:useLocalDpi xmlns:a14="http://schemas.microsoft.com/office/drawing/2010/main" val="0"/>
              </a:ext>
            </a:extLst>
          </a:blip>
          <a:srcRect l="354" t="15169"/>
          <a:stretch/>
        </p:blipFill>
        <p:spPr bwMode="auto">
          <a:xfrm>
            <a:off x="1691680" y="836712"/>
            <a:ext cx="6391747" cy="4134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5602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pour une image  2"/>
          <p:cNvSpPr>
            <a:spLocks noGrp="1"/>
          </p:cNvSpPr>
          <p:nvPr>
            <p:ph type="pic" idx="1"/>
          </p:nvPr>
        </p:nvSpPr>
        <p:spPr/>
      </p:sp>
      <p:sp>
        <p:nvSpPr>
          <p:cNvPr id="4" name="Espace réservé du texte 3"/>
          <p:cNvSpPr>
            <a:spLocks noGrp="1"/>
          </p:cNvSpPr>
          <p:nvPr>
            <p:ph type="body" sz="half" idx="2"/>
          </p:nvPr>
        </p:nvSpPr>
        <p:spPr/>
        <p:txBody>
          <a:bodyPr/>
          <a:lstStyle/>
          <a:p>
            <a:endParaRPr lang="fr-FR"/>
          </a:p>
        </p:txBody>
      </p:sp>
      <p:sp>
        <p:nvSpPr>
          <p:cNvPr id="5" name="Espace réservé pour une image  2"/>
          <p:cNvSpPr txBox="1">
            <a:spLocks/>
          </p:cNvSpPr>
          <p:nvPr/>
        </p:nvSpPr>
        <p:spPr bwMode="auto">
          <a:xfrm>
            <a:off x="1763688" y="620688"/>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pic>
        <p:nvPicPr>
          <p:cNvPr id="6" name="Picture 2" descr="C:\Users\ringeisa\Pictures\tri_des_dechets_d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0"/>
            <a:ext cx="4982344" cy="6813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16565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4" name="Espace réservé du texte 3"/>
          <p:cNvSpPr>
            <a:spLocks noGrp="1"/>
          </p:cNvSpPr>
          <p:nvPr>
            <p:ph type="body" sz="half" idx="2"/>
          </p:nvPr>
        </p:nvSpPr>
        <p:spPr/>
        <p:txBody>
          <a:bodyPr/>
          <a:lstStyle/>
          <a:p>
            <a:endParaRPr lang="fr-FR"/>
          </a:p>
        </p:txBody>
      </p:sp>
      <p:pic>
        <p:nvPicPr>
          <p:cNvPr id="5" name="Picture 2" descr="C:\Users\zermanne\Desktop\IMG_3545.jpg"/>
          <p:cNvPicPr>
            <a:picLocks noGrp="1" noChangeAspect="1" noChangeArrowheads="1"/>
          </p:cNvPicPr>
          <p:nvPr>
            <p:ph type="pic" idx="1"/>
          </p:nvPr>
        </p:nvPicPr>
        <p:blipFill rotWithShape="1">
          <a:blip r:embed="rId2" cstate="print">
            <a:extLst>
              <a:ext uri="{28A0092B-C50C-407E-A947-70E740481C1C}">
                <a14:useLocalDpi xmlns:a14="http://schemas.microsoft.com/office/drawing/2010/main" val="0"/>
              </a:ext>
            </a:extLst>
          </a:blip>
          <a:srcRect l="82" t="1055" r="707" b="5390"/>
          <a:stretch/>
        </p:blipFill>
        <p:spPr bwMode="auto">
          <a:xfrm>
            <a:off x="107504" y="404664"/>
            <a:ext cx="8923064" cy="6310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2262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p:cNvGraphicFramePr/>
          <p:nvPr>
            <p:extLst>
              <p:ext uri="{D42A27DB-BD31-4B8C-83A1-F6EECF244321}">
                <p14:modId xmlns:p14="http://schemas.microsoft.com/office/powerpoint/2010/main" val="4000478544"/>
              </p:ext>
            </p:extLst>
          </p:nvPr>
        </p:nvGraphicFramePr>
        <p:xfrm>
          <a:off x="827584" y="365760"/>
          <a:ext cx="7516316" cy="542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Espace réservé du contenu 4"/>
          <p:cNvGraphicFramePr>
            <a:graphicFrameLocks noGrp="1"/>
          </p:cNvGraphicFramePr>
          <p:nvPr>
            <p:ph idx="1"/>
            <p:extLst>
              <p:ext uri="{D42A27DB-BD31-4B8C-83A1-F6EECF244321}">
                <p14:modId xmlns:p14="http://schemas.microsoft.com/office/powerpoint/2010/main" val="1773612436"/>
              </p:ext>
            </p:extLst>
          </p:nvPr>
        </p:nvGraphicFramePr>
        <p:xfrm>
          <a:off x="822325" y="1100138"/>
          <a:ext cx="7521575" cy="35798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744548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chemeClr val="accent1"/>
                </a:solidFill>
                <a:latin typeface="Aharoni" panose="02010803020104030203" pitchFamily="2" charset="-79"/>
                <a:cs typeface="Aharoni" panose="02010803020104030203" pitchFamily="2" charset="-79"/>
              </a:rPr>
              <a:t>Contexte règlementaire</a:t>
            </a:r>
            <a:endParaRPr lang="fr-FR" b="1" dirty="0">
              <a:solidFill>
                <a:schemeClr val="accent1"/>
              </a:solidFill>
              <a:latin typeface="Aharoni" panose="02010803020104030203" pitchFamily="2" charset="-79"/>
              <a:cs typeface="Aharoni" panose="02010803020104030203" pitchFamily="2" charset="-79"/>
            </a:endParaRPr>
          </a:p>
        </p:txBody>
      </p:sp>
      <p:sp>
        <p:nvSpPr>
          <p:cNvPr id="3" name="Espace réservé du contenu 2"/>
          <p:cNvSpPr>
            <a:spLocks noGrp="1"/>
          </p:cNvSpPr>
          <p:nvPr>
            <p:ph idx="1"/>
          </p:nvPr>
        </p:nvSpPr>
        <p:spPr/>
        <p:txBody>
          <a:bodyPr>
            <a:normAutofit/>
          </a:bodyPr>
          <a:lstStyle/>
          <a:p>
            <a:r>
              <a:rPr lang="fr-FR" dirty="0" smtClean="0"/>
              <a:t>Le </a:t>
            </a:r>
            <a:r>
              <a:rPr lang="fr-FR" dirty="0" smtClean="0">
                <a:solidFill>
                  <a:schemeClr val="accent1"/>
                </a:solidFill>
              </a:rPr>
              <a:t>Grenelle II 2010</a:t>
            </a:r>
            <a:r>
              <a:rPr lang="fr-FR" dirty="0" smtClean="0"/>
              <a:t>: 30 articles concernant les établissements de santé</a:t>
            </a:r>
          </a:p>
          <a:p>
            <a:endParaRPr lang="fr-FR" dirty="0" smtClean="0"/>
          </a:p>
          <a:p>
            <a:pPr marL="0" lvl="1" indent="0">
              <a:buNone/>
            </a:pPr>
            <a:endParaRPr lang="fr-FR" dirty="0" smtClean="0"/>
          </a:p>
          <a:p>
            <a:r>
              <a:rPr lang="fr-FR" dirty="0"/>
              <a:t>Article L 541-2 du </a:t>
            </a:r>
            <a:r>
              <a:rPr lang="fr-FR" dirty="0">
                <a:solidFill>
                  <a:schemeClr val="accent1"/>
                </a:solidFill>
              </a:rPr>
              <a:t>Code de </a:t>
            </a:r>
            <a:r>
              <a:rPr lang="fr-FR" dirty="0" smtClean="0">
                <a:solidFill>
                  <a:schemeClr val="accent1"/>
                </a:solidFill>
              </a:rPr>
              <a:t>l’Environnement </a:t>
            </a:r>
            <a:r>
              <a:rPr lang="fr-FR" dirty="0" smtClean="0"/>
              <a:t>:</a:t>
            </a:r>
            <a:endParaRPr lang="fr-FR" dirty="0"/>
          </a:p>
          <a:p>
            <a:pPr marL="0" indent="0"/>
            <a:r>
              <a:rPr lang="fr-FR" dirty="0"/>
              <a:t>« Le producteur est responsable de son déchet jusqu’à son élimination dans des conditions respectueuses de la santé et de l’environnement. »</a:t>
            </a:r>
          </a:p>
          <a:p>
            <a:pPr marL="0" indent="0"/>
            <a:endParaRPr lang="fr-FR" dirty="0"/>
          </a:p>
          <a:p>
            <a:pPr marL="0" lvl="1" indent="0">
              <a:buNone/>
            </a:pPr>
            <a:endParaRPr lang="fr-FR" dirty="0" smtClean="0"/>
          </a:p>
          <a:p>
            <a:pPr marL="457200" lvl="1" indent="0">
              <a:buNone/>
            </a:pPr>
            <a:r>
              <a:rPr lang="fr-FR" b="1" dirty="0" smtClean="0">
                <a:solidFill>
                  <a:schemeClr val="accent1"/>
                </a:solidFill>
              </a:rPr>
              <a:t>PRODUCTEUR = HOPITAL ET SOIGNANT</a:t>
            </a:r>
          </a:p>
        </p:txBody>
      </p:sp>
    </p:spTree>
    <p:extLst>
      <p:ext uri="{BB962C8B-B14F-4D97-AF65-F5344CB8AC3E}">
        <p14:creationId xmlns:p14="http://schemas.microsoft.com/office/powerpoint/2010/main" val="6913791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0" y="0"/>
            <a:ext cx="9144000" cy="6858000"/>
            <a:chOff x="0" y="0"/>
            <a:chExt cx="9144000" cy="6858000"/>
          </a:xfrm>
        </p:grpSpPr>
        <p:sp>
          <p:nvSpPr>
            <p:cNvPr id="2" name="Rectangle 1"/>
            <p:cNvSpPr/>
            <p:nvPr/>
          </p:nvSpPr>
          <p:spPr>
            <a:xfrm>
              <a:off x="0" y="0"/>
              <a:ext cx="9144000" cy="68580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fr-FR"/>
            </a:p>
          </p:txBody>
        </p:sp>
        <p:pic>
          <p:nvPicPr>
            <p:cNvPr id="11266" name="Picture 2" descr="C:\Users\zermanne\Desktop\IMG_36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391647" y="1064738"/>
              <a:ext cx="6432713" cy="48245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698793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824859567"/>
              </p:ext>
            </p:extLst>
          </p:nvPr>
        </p:nvGraphicFramePr>
        <p:xfrm>
          <a:off x="323528" y="764704"/>
          <a:ext cx="8712968" cy="42930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me 4"/>
          <p:cNvGraphicFramePr/>
          <p:nvPr>
            <p:extLst>
              <p:ext uri="{D42A27DB-BD31-4B8C-83A1-F6EECF244321}">
                <p14:modId xmlns:p14="http://schemas.microsoft.com/office/powerpoint/2010/main" val="2765439401"/>
              </p:ext>
            </p:extLst>
          </p:nvPr>
        </p:nvGraphicFramePr>
        <p:xfrm>
          <a:off x="827584" y="188640"/>
          <a:ext cx="7516316" cy="5429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458732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16632"/>
            <a:ext cx="4464496"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18307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203579517"/>
              </p:ext>
            </p:extLst>
          </p:nvPr>
        </p:nvGraphicFramePr>
        <p:xfrm>
          <a:off x="323528" y="620688"/>
          <a:ext cx="8424936" cy="4419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me 4"/>
          <p:cNvGraphicFramePr/>
          <p:nvPr>
            <p:extLst>
              <p:ext uri="{D42A27DB-BD31-4B8C-83A1-F6EECF244321}">
                <p14:modId xmlns:p14="http://schemas.microsoft.com/office/powerpoint/2010/main" val="914305355"/>
              </p:ext>
            </p:extLst>
          </p:nvPr>
        </p:nvGraphicFramePr>
        <p:xfrm>
          <a:off x="827584" y="44624"/>
          <a:ext cx="7516316" cy="5429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5072655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zermanne\AppData\Local\Microsoft\Windows\Temporary Internet Files\Content.Outlook\DQ0ZBERL\photo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8206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graphicFrame>
        <p:nvGraphicFramePr>
          <p:cNvPr id="3" name="Objet 2"/>
          <p:cNvGraphicFramePr>
            <a:graphicFrameLocks noChangeAspect="1"/>
          </p:cNvGraphicFramePr>
          <p:nvPr>
            <p:extLst>
              <p:ext uri="{D42A27DB-BD31-4B8C-83A1-F6EECF244321}">
                <p14:modId xmlns:p14="http://schemas.microsoft.com/office/powerpoint/2010/main" val="2117074533"/>
              </p:ext>
            </p:extLst>
          </p:nvPr>
        </p:nvGraphicFramePr>
        <p:xfrm>
          <a:off x="755576" y="24063"/>
          <a:ext cx="7987380" cy="6742097"/>
        </p:xfrm>
        <a:graphic>
          <a:graphicData uri="http://schemas.openxmlformats.org/presentationml/2006/ole">
            <mc:AlternateContent xmlns:mc="http://schemas.openxmlformats.org/markup-compatibility/2006">
              <mc:Choice xmlns:v="urn:schemas-microsoft-com:vml" Requires="v">
                <p:oleObj spid="_x0000_s3219" name="Document" r:id="rId3" imgW="11760175" imgH="9338279" progId="Word.Document.12">
                  <p:embed/>
                </p:oleObj>
              </mc:Choice>
              <mc:Fallback>
                <p:oleObj name="Document" r:id="rId3" imgW="11760175" imgH="9338279" progId="Word.Document.12">
                  <p:embed/>
                  <p:pic>
                    <p:nvPicPr>
                      <p:cNvPr id="0" name="Obje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4063"/>
                        <a:ext cx="7987380" cy="674209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2346687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zermanne\AppData\Local\Microsoft\Windows\Temporary Internet Files\Content.Outlook\DQ0ZBERL\photo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184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116632"/>
            <a:ext cx="7520940" cy="720080"/>
          </a:xfrm>
          <a:solidFill>
            <a:schemeClr val="accent3">
              <a:lumMod val="60000"/>
              <a:lumOff val="40000"/>
            </a:schemeClr>
          </a:solidFill>
          <a:scene3d>
            <a:camera prst="orthographicFront"/>
            <a:lightRig rig="threePt" dir="t"/>
          </a:scene3d>
          <a:sp3d>
            <a:bevelT w="127000" h="25400"/>
          </a:sp3d>
        </p:spPr>
        <p:txBody>
          <a:bodyPr/>
          <a:lstStyle/>
          <a:p>
            <a:r>
              <a:rPr lang="fr-FR" sz="2400" dirty="0">
                <a:solidFill>
                  <a:schemeClr val="accent1"/>
                </a:solidFill>
                <a:latin typeface="Aharoni" panose="02010803020104030203" pitchFamily="2" charset="-79"/>
                <a:cs typeface="Aharoni" panose="02010803020104030203" pitchFamily="2" charset="-79"/>
              </a:rPr>
              <a:t>Revalorisation  et recyclage des </a:t>
            </a:r>
            <a:r>
              <a:rPr lang="fr-FR" sz="2400" dirty="0" smtClean="0">
                <a:solidFill>
                  <a:schemeClr val="accent1"/>
                </a:solidFill>
                <a:latin typeface="Aharoni" panose="02010803020104030203" pitchFamily="2" charset="-79"/>
                <a:cs typeface="Aharoni" panose="02010803020104030203" pitchFamily="2" charset="-79"/>
              </a:rPr>
              <a:t>déchets</a:t>
            </a:r>
            <a:endParaRPr lang="fr-FR" sz="2400"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783278400"/>
              </p:ext>
            </p:extLst>
          </p:nvPr>
        </p:nvGraphicFramePr>
        <p:xfrm>
          <a:off x="822960" y="1100628"/>
          <a:ext cx="7520940" cy="3579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29660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0" y="0"/>
            <a:ext cx="9144000" cy="6858000"/>
            <a:chOff x="0" y="0"/>
            <a:chExt cx="9144000" cy="6858000"/>
          </a:xfrm>
        </p:grpSpPr>
        <p:sp>
          <p:nvSpPr>
            <p:cNvPr id="2" name="Rectangle 1"/>
            <p:cNvSpPr/>
            <p:nvPr/>
          </p:nvSpPr>
          <p:spPr>
            <a:xfrm>
              <a:off x="0" y="0"/>
              <a:ext cx="9144000" cy="68580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fr-FR"/>
            </a:p>
          </p:txBody>
        </p:sp>
        <p:pic>
          <p:nvPicPr>
            <p:cNvPr id="12290" name="Picture 2" descr="C:\Users\zermanne\AppData\Local\Microsoft\Windows\Temporary Internet Files\Content.Outlook\DQ0ZBERL\IMG_36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439652" y="1016732"/>
              <a:ext cx="6624736" cy="49685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774913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038947489"/>
              </p:ext>
            </p:extLst>
          </p:nvPr>
        </p:nvGraphicFramePr>
        <p:xfrm>
          <a:off x="539552" y="1196752"/>
          <a:ext cx="7804348" cy="3579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me 4"/>
          <p:cNvGraphicFramePr/>
          <p:nvPr>
            <p:extLst>
              <p:ext uri="{D42A27DB-BD31-4B8C-83A1-F6EECF244321}">
                <p14:modId xmlns:p14="http://schemas.microsoft.com/office/powerpoint/2010/main" val="1400446537"/>
              </p:ext>
            </p:extLst>
          </p:nvPr>
        </p:nvGraphicFramePr>
        <p:xfrm>
          <a:off x="827584" y="548680"/>
          <a:ext cx="7516316" cy="5429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5790615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smtClean="0"/>
              <a:t>Congrès de la SFAR en 2017 : création de la GREEN TEAM</a:t>
            </a:r>
            <a:endParaRPr lang="fr-FR" dirty="0"/>
          </a:p>
        </p:txBody>
      </p:sp>
      <p:sp>
        <p:nvSpPr>
          <p:cNvPr id="4" name="Titre 3"/>
          <p:cNvSpPr>
            <a:spLocks noGrp="1"/>
          </p:cNvSpPr>
          <p:nvPr>
            <p:ph type="title"/>
          </p:nvPr>
        </p:nvSpPr>
        <p:spPr/>
        <p:txBody>
          <a:bodyPr/>
          <a:lstStyle/>
          <a:p>
            <a:r>
              <a:rPr lang="fr-FR" dirty="0" smtClean="0">
                <a:solidFill>
                  <a:schemeClr val="accent1"/>
                </a:solidFill>
                <a:latin typeface="Aharoni" panose="02010803020104030203" pitchFamily="2" charset="-79"/>
                <a:cs typeface="Aharoni" panose="02010803020104030203" pitchFamily="2" charset="-79"/>
              </a:rPr>
              <a:t>NAISSANCE DE LA GREEN TEAM</a:t>
            </a:r>
            <a:endParaRPr lang="fr-FR" dirty="0">
              <a:solidFill>
                <a:schemeClr val="accent1"/>
              </a:solidFill>
              <a:latin typeface="Aharoni" panose="02010803020104030203" pitchFamily="2" charset="-79"/>
              <a:cs typeface="Aharoni" panose="02010803020104030203" pitchFamily="2" charset="-79"/>
            </a:endParaRPr>
          </a:p>
        </p:txBody>
      </p:sp>
      <p:pic>
        <p:nvPicPr>
          <p:cNvPr id="4098" name="Picture 2" descr="C:\Users\zermanne\Desktop\photo equi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119" t="47136" r="3528" b="18362"/>
          <a:stretch/>
        </p:blipFill>
        <p:spPr bwMode="auto">
          <a:xfrm>
            <a:off x="2640234" y="1524674"/>
            <a:ext cx="3299918" cy="350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9891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0" y="0"/>
            <a:ext cx="9144000" cy="6858000"/>
            <a:chOff x="0" y="0"/>
            <a:chExt cx="9144000" cy="6858000"/>
          </a:xfrm>
        </p:grpSpPr>
        <p:sp>
          <p:nvSpPr>
            <p:cNvPr id="2" name="Rectangle 1"/>
            <p:cNvSpPr/>
            <p:nvPr/>
          </p:nvSpPr>
          <p:spPr>
            <a:xfrm>
              <a:off x="0" y="0"/>
              <a:ext cx="9144000" cy="68580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fr-FR"/>
            </a:p>
          </p:txBody>
        </p:sp>
        <p:pic>
          <p:nvPicPr>
            <p:cNvPr id="10242" name="Picture 2" descr="C:\Users\zermanne\Desktop\IMG_36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211627" y="956726"/>
              <a:ext cx="6720746" cy="50405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793805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467544" y="260648"/>
            <a:ext cx="8229600" cy="5894115"/>
          </a:xfrm>
        </p:spPr>
        <p:txBody>
          <a:bodyPr/>
          <a:lstStyle/>
          <a:p>
            <a:r>
              <a:rPr lang="fr-FR" sz="2800" dirty="0" smtClean="0">
                <a:solidFill>
                  <a:schemeClr val="accent1"/>
                </a:solidFill>
                <a:latin typeface="Aharoni" panose="02010803020104030203" pitchFamily="2" charset="-79"/>
                <a:cs typeface="Aharoni" panose="02010803020104030203" pitchFamily="2" charset="-79"/>
              </a:rPr>
              <a:t>Limites rencontrées :</a:t>
            </a:r>
          </a:p>
          <a:p>
            <a:endParaRPr lang="fr-FR" sz="2800" dirty="0" smtClean="0">
              <a:solidFill>
                <a:schemeClr val="accent1"/>
              </a:solidFill>
              <a:latin typeface="Aharoni" panose="02010803020104030203" pitchFamily="2" charset="-79"/>
              <a:cs typeface="Aharoni" panose="02010803020104030203" pitchFamily="2" charset="-79"/>
            </a:endParaRPr>
          </a:p>
          <a:p>
            <a:r>
              <a:rPr lang="fr-FR" dirty="0" smtClean="0"/>
              <a:t>-coût et organisation de la manutention </a:t>
            </a:r>
          </a:p>
          <a:p>
            <a:endParaRPr lang="fr-FR" dirty="0" smtClean="0"/>
          </a:p>
          <a:p>
            <a:r>
              <a:rPr lang="fr-FR" dirty="0" smtClean="0"/>
              <a:t>-place pour le stockage </a:t>
            </a:r>
          </a:p>
          <a:p>
            <a:endParaRPr lang="fr-FR" dirty="0" smtClean="0"/>
          </a:p>
          <a:p>
            <a:r>
              <a:rPr lang="fr-FR" dirty="0" smtClean="0"/>
              <a:t>-changement des mentalités</a:t>
            </a:r>
          </a:p>
          <a:p>
            <a:endParaRPr lang="fr-FR" dirty="0" smtClean="0"/>
          </a:p>
          <a:p>
            <a:r>
              <a:rPr lang="fr-FR" dirty="0" smtClean="0"/>
              <a:t>-lourdeur de l’administration</a:t>
            </a:r>
          </a:p>
          <a:p>
            <a:endParaRPr lang="fr-FR" dirty="0" smtClean="0"/>
          </a:p>
          <a:p>
            <a:r>
              <a:rPr lang="fr-FR" dirty="0" smtClean="0"/>
              <a:t>-trouver des partenaires</a:t>
            </a:r>
          </a:p>
        </p:txBody>
      </p:sp>
    </p:spTree>
    <p:extLst>
      <p:ext uri="{BB962C8B-B14F-4D97-AF65-F5344CB8AC3E}">
        <p14:creationId xmlns:p14="http://schemas.microsoft.com/office/powerpoint/2010/main" val="11870831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p:cNvGraphicFramePr/>
          <p:nvPr>
            <p:extLst>
              <p:ext uri="{D42A27DB-BD31-4B8C-83A1-F6EECF244321}">
                <p14:modId xmlns:p14="http://schemas.microsoft.com/office/powerpoint/2010/main" val="3774310920"/>
              </p:ext>
            </p:extLst>
          </p:nvPr>
        </p:nvGraphicFramePr>
        <p:xfrm>
          <a:off x="827584" y="404663"/>
          <a:ext cx="7556421" cy="517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ce réservé du contenu 2"/>
          <p:cNvSpPr>
            <a:spLocks noGrp="1"/>
          </p:cNvSpPr>
          <p:nvPr>
            <p:ph idx="1"/>
          </p:nvPr>
        </p:nvSpPr>
        <p:spPr/>
        <p:txBody>
          <a:bodyPr>
            <a:normAutofit/>
          </a:bodyPr>
          <a:lstStyle/>
          <a:p>
            <a:endParaRPr lang="fr-FR" dirty="0"/>
          </a:p>
          <a:p>
            <a:r>
              <a:rPr lang="fr-FR" dirty="0"/>
              <a:t>En France un hôpital moyen produit (source  ADEME):</a:t>
            </a:r>
          </a:p>
          <a:p>
            <a:r>
              <a:rPr lang="fr-FR" dirty="0"/>
              <a:t>- 105 kg d équivalent CO2 /patient</a:t>
            </a:r>
          </a:p>
          <a:p>
            <a:r>
              <a:rPr lang="fr-FR" dirty="0"/>
              <a:t>- 15.000 tonnes de C02/an</a:t>
            </a:r>
          </a:p>
          <a:p>
            <a:r>
              <a:rPr lang="fr-FR" dirty="0"/>
              <a:t>- soit 1760 fois le tour de la terre en voiture</a:t>
            </a:r>
          </a:p>
          <a:p>
            <a:endParaRPr lang="fr-FR" dirty="0"/>
          </a:p>
          <a:p>
            <a:r>
              <a:rPr lang="fr-FR" dirty="0"/>
              <a:t>Suite à la loi Grenelle 2 du 12 juillet 2010, dont un des 6 grands chantiers était  « la </a:t>
            </a:r>
            <a:r>
              <a:rPr lang="fr-FR" u="sng" dirty="0"/>
              <a:t>réduction de 20 % des émissions des gaz à effet de serre d’ici 2020 </a:t>
            </a:r>
            <a:r>
              <a:rPr lang="fr-FR" dirty="0"/>
              <a:t>», </a:t>
            </a:r>
          </a:p>
          <a:p>
            <a:r>
              <a:rPr lang="fr-FR" dirty="0" smtClean="0">
                <a:solidFill>
                  <a:schemeClr val="accent1"/>
                </a:solidFill>
              </a:rPr>
              <a:t>-réduction </a:t>
            </a:r>
            <a:r>
              <a:rPr lang="fr-FR" dirty="0">
                <a:solidFill>
                  <a:schemeClr val="accent1"/>
                </a:solidFill>
              </a:rPr>
              <a:t>voire </a:t>
            </a:r>
            <a:r>
              <a:rPr lang="fr-FR" dirty="0" smtClean="0">
                <a:solidFill>
                  <a:schemeClr val="accent1"/>
                </a:solidFill>
              </a:rPr>
              <a:t>suppression </a:t>
            </a:r>
            <a:r>
              <a:rPr lang="fr-FR" dirty="0">
                <a:solidFill>
                  <a:schemeClr val="accent1"/>
                </a:solidFill>
              </a:rPr>
              <a:t>du protoxyde d’azote et des « gaz anesthésiants » qui sont de puissants gaz à effet de serre</a:t>
            </a:r>
          </a:p>
          <a:p>
            <a:endParaRPr lang="fr-FR" dirty="0" smtClean="0"/>
          </a:p>
          <a:p>
            <a:endParaRPr lang="fr-FR" dirty="0"/>
          </a:p>
        </p:txBody>
      </p:sp>
    </p:spTree>
    <p:extLst>
      <p:ext uri="{BB962C8B-B14F-4D97-AF65-F5344CB8AC3E}">
        <p14:creationId xmlns:p14="http://schemas.microsoft.com/office/powerpoint/2010/main" val="13857405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zermanne\Pictures\photo proto 1.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5" y="332655"/>
            <a:ext cx="5061896" cy="3020679"/>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zermanne\Pictures\phto proto2.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9400" y="2132856"/>
            <a:ext cx="3974600" cy="4567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0179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714440" y="2204864"/>
            <a:ext cx="8429560" cy="1320260"/>
          </a:xfrm>
        </p:spPr>
        <p:txBody>
          <a:bodyPr>
            <a:normAutofit/>
          </a:bodyPr>
          <a:lstStyle/>
          <a:p>
            <a:r>
              <a:rPr lang="fr-FR" sz="2400" dirty="0" smtClean="0">
                <a:cs typeface="Aharoni" panose="02010803020104030203" pitchFamily="2" charset="-79"/>
              </a:rPr>
              <a:t>Lancement d’une </a:t>
            </a:r>
            <a:r>
              <a:rPr lang="fr-FR" sz="2400" dirty="0" smtClean="0">
                <a:solidFill>
                  <a:schemeClr val="accent1"/>
                </a:solidFill>
                <a:latin typeface="Aharoni" panose="02010803020104030203" pitchFamily="2" charset="-79"/>
                <a:cs typeface="Aharoni" panose="02010803020104030203" pitchFamily="2" charset="-79"/>
              </a:rPr>
              <a:t>cagnotte LEETCHI </a:t>
            </a:r>
            <a:r>
              <a:rPr lang="fr-FR" sz="2400" dirty="0" smtClean="0">
                <a:cs typeface="Aharoni" panose="02010803020104030203" pitchFamily="2" charset="-79"/>
              </a:rPr>
              <a:t>pour promouvoir </a:t>
            </a:r>
            <a:r>
              <a:rPr lang="fr-FR" sz="2400" dirty="0" smtClean="0">
                <a:cs typeface="Aharoni" panose="02010803020104030203" pitchFamily="2" charset="-79"/>
              </a:rPr>
              <a:t>l’achat </a:t>
            </a:r>
            <a:r>
              <a:rPr lang="fr-FR" sz="2400" dirty="0" smtClean="0">
                <a:cs typeface="Aharoni" panose="02010803020104030203" pitchFamily="2" charset="-79"/>
              </a:rPr>
              <a:t>d’un </a:t>
            </a:r>
            <a:r>
              <a:rPr lang="fr-FR" sz="2400" dirty="0" smtClean="0">
                <a:cs typeface="Aharoni" panose="02010803020104030203" pitchFamily="2" charset="-79"/>
              </a:rPr>
              <a:t>terrain et la reforestation </a:t>
            </a:r>
            <a:endParaRPr lang="fr-FR" sz="2400" dirty="0">
              <a:cs typeface="Aharoni" panose="02010803020104030203" pitchFamily="2" charset="-79"/>
            </a:endParaRPr>
          </a:p>
        </p:txBody>
      </p:sp>
      <p:graphicFrame>
        <p:nvGraphicFramePr>
          <p:cNvPr id="4" name="Diagramme 3"/>
          <p:cNvGraphicFramePr/>
          <p:nvPr>
            <p:extLst>
              <p:ext uri="{D42A27DB-BD31-4B8C-83A1-F6EECF244321}">
                <p14:modId xmlns:p14="http://schemas.microsoft.com/office/powerpoint/2010/main" val="125656412"/>
              </p:ext>
            </p:extLst>
          </p:nvPr>
        </p:nvGraphicFramePr>
        <p:xfrm>
          <a:off x="827584" y="404663"/>
          <a:ext cx="7556421" cy="517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74932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ringeisa\Pictures\cagnotte leetchi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32656"/>
            <a:ext cx="8745862" cy="5854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3715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977" t="47070" r="44973" b="15477"/>
          <a:stretch/>
        </p:blipFill>
        <p:spPr bwMode="auto">
          <a:xfrm>
            <a:off x="323528" y="1024479"/>
            <a:ext cx="8496944" cy="576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14317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b="1" dirty="0" smtClean="0">
                <a:solidFill>
                  <a:schemeClr val="accent1"/>
                </a:solidFill>
                <a:latin typeface="Aharoni" panose="02010803020104030203" pitchFamily="2" charset="-79"/>
                <a:cs typeface="Aharoni" panose="02010803020104030203" pitchFamily="2" charset="-79"/>
              </a:rPr>
              <a:t>conclusion</a:t>
            </a:r>
            <a:endParaRPr lang="fr-FR" sz="3200" b="1" dirty="0">
              <a:solidFill>
                <a:schemeClr val="accent1"/>
              </a:solidFill>
              <a:latin typeface="Aharoni" panose="02010803020104030203" pitchFamily="2" charset="-79"/>
              <a:cs typeface="Aharoni" panose="02010803020104030203" pitchFamily="2" charset="-79"/>
            </a:endParaRPr>
          </a:p>
        </p:txBody>
      </p:sp>
      <p:sp>
        <p:nvSpPr>
          <p:cNvPr id="3" name="Espace réservé du contenu 2"/>
          <p:cNvSpPr>
            <a:spLocks noGrp="1"/>
          </p:cNvSpPr>
          <p:nvPr>
            <p:ph idx="1"/>
          </p:nvPr>
        </p:nvSpPr>
        <p:spPr/>
        <p:txBody>
          <a:bodyPr/>
          <a:lstStyle/>
          <a:p>
            <a:pPr marL="0" indent="0">
              <a:buNone/>
            </a:pPr>
            <a:endParaRPr lang="fr-FR" dirty="0" smtClean="0"/>
          </a:p>
          <a:p>
            <a:r>
              <a:rPr lang="fr-FR" sz="3200" dirty="0" smtClean="0">
                <a:solidFill>
                  <a:schemeClr val="accent1"/>
                </a:solidFill>
                <a:latin typeface="Aharoni" panose="02010803020104030203" pitchFamily="2" charset="-79"/>
                <a:cs typeface="Aharoni" panose="02010803020104030203" pitchFamily="2" charset="-79"/>
              </a:rPr>
              <a:t>« La maison brûle et nous regardons ailleurs…. » </a:t>
            </a:r>
            <a:r>
              <a:rPr lang="fr-FR" dirty="0" smtClean="0"/>
              <a:t>J. CHIRAC</a:t>
            </a:r>
          </a:p>
          <a:p>
            <a:endParaRPr lang="fr-FR" dirty="0"/>
          </a:p>
          <a:p>
            <a:r>
              <a:rPr lang="fr-FR" dirty="0" smtClean="0"/>
              <a:t>Ensemble, chacun à son niveau, changeons les choses!</a:t>
            </a:r>
          </a:p>
        </p:txBody>
      </p:sp>
      <p:pic>
        <p:nvPicPr>
          <p:cNvPr id="5122" name="Picture 2" descr="Afficher l’image sou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3" y="5157192"/>
            <a:ext cx="2011406" cy="1609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4907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rot="19140000">
            <a:off x="817888" y="1705213"/>
            <a:ext cx="5648623" cy="1204306"/>
          </a:xfrm>
        </p:spPr>
        <p:txBody>
          <a:bodyPr/>
          <a:lstStyle/>
          <a:p>
            <a:r>
              <a:rPr lang="fr-FR" sz="4400" dirty="0" smtClean="0">
                <a:solidFill>
                  <a:schemeClr val="accent1"/>
                </a:solidFill>
                <a:latin typeface="Aharoni" panose="02010803020104030203" pitchFamily="2" charset="-79"/>
                <a:cs typeface="Aharoni" panose="02010803020104030203" pitchFamily="2" charset="-79"/>
              </a:rPr>
              <a:t>Merci à tous </a:t>
            </a:r>
            <a:endParaRPr lang="fr-FR" sz="4400" dirty="0">
              <a:solidFill>
                <a:schemeClr val="accent1"/>
              </a:solidFill>
              <a:latin typeface="Aharoni" panose="02010803020104030203" pitchFamily="2" charset="-79"/>
              <a:cs typeface="Aharoni" panose="02010803020104030203" pitchFamily="2" charset="-79"/>
            </a:endParaRPr>
          </a:p>
        </p:txBody>
      </p:sp>
      <p:pic>
        <p:nvPicPr>
          <p:cNvPr id="6146" name="Picture 2" descr="Afficher l’image sou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3429000"/>
            <a:ext cx="28575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3746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548680"/>
            <a:ext cx="9177124" cy="576064"/>
          </a:xfrm>
          <a:ln>
            <a:solidFill>
              <a:schemeClr val="bg1"/>
            </a:solidFill>
          </a:ln>
        </p:spPr>
        <p:txBody>
          <a:bodyPr/>
          <a:lstStyle/>
          <a:p>
            <a:r>
              <a:rPr lang="fr-FR" dirty="0" smtClean="0">
                <a:solidFill>
                  <a:schemeClr val="accent1"/>
                </a:solidFill>
                <a:latin typeface="Aharoni" panose="02010803020104030203" pitchFamily="2" charset="-79"/>
                <a:cs typeface="Aharoni" panose="02010803020104030203" pitchFamily="2" charset="-79"/>
              </a:rPr>
              <a:t>État des lieux</a:t>
            </a:r>
            <a:endParaRPr lang="fr-FR" dirty="0">
              <a:solidFill>
                <a:schemeClr val="accent1"/>
              </a:solidFill>
              <a:latin typeface="Aharoni" panose="02010803020104030203" pitchFamily="2" charset="-79"/>
              <a:cs typeface="Aharoni" panose="02010803020104030203" pitchFamily="2" charset="-79"/>
            </a:endParaRPr>
          </a:p>
        </p:txBody>
      </p:sp>
      <p:pic>
        <p:nvPicPr>
          <p:cNvPr id="4098" name="Picture 2" descr="C:\Users\ferond\Pictures\qq chiffres et enjeux.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822" t="91460"/>
          <a:stretch/>
        </p:blipFill>
        <p:spPr bwMode="auto">
          <a:xfrm>
            <a:off x="1475656" y="2924944"/>
            <a:ext cx="6912768" cy="47372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899592" y="2321482"/>
            <a:ext cx="7776864" cy="461665"/>
          </a:xfrm>
          <a:prstGeom prst="rect">
            <a:avLst/>
          </a:prstGeom>
          <a:noFill/>
        </p:spPr>
        <p:txBody>
          <a:bodyPr wrap="square" rtlCol="0">
            <a:spAutoFit/>
          </a:bodyPr>
          <a:lstStyle/>
          <a:p>
            <a:r>
              <a:rPr lang="fr-FR" sz="2400" dirty="0" smtClean="0"/>
              <a:t>- </a:t>
            </a:r>
            <a:r>
              <a:rPr lang="fr-FR" sz="2400" b="1" dirty="0" smtClean="0">
                <a:solidFill>
                  <a:schemeClr val="accent1"/>
                </a:solidFill>
              </a:rPr>
              <a:t>30 %</a:t>
            </a:r>
            <a:r>
              <a:rPr lang="fr-FR" sz="2400" dirty="0" smtClean="0"/>
              <a:t> des déchets proviennent des blocs opératoires</a:t>
            </a:r>
            <a:endParaRPr lang="fr-FR" sz="2400" dirty="0"/>
          </a:p>
        </p:txBody>
      </p:sp>
    </p:spTree>
    <p:extLst>
      <p:ext uri="{BB962C8B-B14F-4D97-AF65-F5344CB8AC3E}">
        <p14:creationId xmlns:p14="http://schemas.microsoft.com/office/powerpoint/2010/main" val="36438705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endParaRPr lang="fr-FR" altLang="fr-FR" dirty="0" smtClean="0"/>
          </a:p>
        </p:txBody>
      </p:sp>
      <p:pic>
        <p:nvPicPr>
          <p:cNvPr id="5123"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12597" y="260649"/>
            <a:ext cx="7776000" cy="5377541"/>
          </a:xfrm>
          <a:noFill/>
        </p:spPr>
      </p:pic>
      <p:sp>
        <p:nvSpPr>
          <p:cNvPr id="5124" name="ZoneTexte 4"/>
          <p:cNvSpPr txBox="1">
            <a:spLocks noChangeArrowheads="1"/>
          </p:cNvSpPr>
          <p:nvPr/>
        </p:nvSpPr>
        <p:spPr bwMode="auto">
          <a:xfrm>
            <a:off x="3614738" y="1150938"/>
            <a:ext cx="1044575"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0"/>
              </a:spcBef>
              <a:spcAft>
                <a:spcPct val="0"/>
              </a:spcAft>
              <a:buFontTx/>
              <a:buNone/>
            </a:pPr>
            <a:r>
              <a:rPr lang="fr-FR" altLang="fr-FR" sz="1800" b="1" u="sng">
                <a:solidFill>
                  <a:srgbClr val="000000"/>
                </a:solidFill>
              </a:rPr>
              <a:t>Au HUS</a:t>
            </a:r>
          </a:p>
        </p:txBody>
      </p:sp>
      <p:sp>
        <p:nvSpPr>
          <p:cNvPr id="2" name="Ellipse 1"/>
          <p:cNvSpPr/>
          <p:nvPr/>
        </p:nvSpPr>
        <p:spPr>
          <a:xfrm>
            <a:off x="7236296" y="549275"/>
            <a:ext cx="1223963" cy="6308725"/>
          </a:xfrm>
          <a:prstGeom prst="ellipse">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a:solidFill>
                <a:srgbClr val="FFFFFF"/>
              </a:solidFill>
            </a:endParaRPr>
          </a:p>
        </p:txBody>
      </p:sp>
    </p:spTree>
    <p:extLst>
      <p:ext uri="{BB962C8B-B14F-4D97-AF65-F5344CB8AC3E}">
        <p14:creationId xmlns:p14="http://schemas.microsoft.com/office/powerpoint/2010/main" val="2683724127"/>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548680"/>
            <a:ext cx="9177124" cy="576064"/>
          </a:xfrm>
          <a:ln>
            <a:solidFill>
              <a:schemeClr val="bg1"/>
            </a:solidFill>
          </a:ln>
        </p:spPr>
        <p:txBody>
          <a:bodyPr/>
          <a:lstStyle/>
          <a:p>
            <a:r>
              <a:rPr lang="fr-FR" dirty="0" smtClean="0">
                <a:solidFill>
                  <a:schemeClr val="accent1"/>
                </a:solidFill>
                <a:latin typeface="Aharoni" panose="02010803020104030203" pitchFamily="2" charset="-79"/>
                <a:cs typeface="Aharoni" panose="02010803020104030203" pitchFamily="2" charset="-79"/>
              </a:rPr>
              <a:t>État des lieux</a:t>
            </a:r>
            <a:endParaRPr lang="fr-FR" dirty="0">
              <a:solidFill>
                <a:schemeClr val="accent1"/>
              </a:solidFill>
              <a:latin typeface="Aharoni" panose="02010803020104030203" pitchFamily="2" charset="-79"/>
              <a:cs typeface="Aharoni" panose="02010803020104030203" pitchFamily="2" charset="-79"/>
            </a:endParaRPr>
          </a:p>
        </p:txBody>
      </p:sp>
      <p:pic>
        <p:nvPicPr>
          <p:cNvPr id="4098" name="Picture 2" descr="C:\Users\ferond\Pictures\qq chiffres et enjeux.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822" t="91460"/>
          <a:stretch/>
        </p:blipFill>
        <p:spPr bwMode="auto">
          <a:xfrm>
            <a:off x="1475656" y="2924944"/>
            <a:ext cx="6912768" cy="47372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899592" y="2321482"/>
            <a:ext cx="7776864" cy="461665"/>
          </a:xfrm>
          <a:prstGeom prst="rect">
            <a:avLst/>
          </a:prstGeom>
          <a:noFill/>
        </p:spPr>
        <p:txBody>
          <a:bodyPr wrap="square" rtlCol="0">
            <a:spAutoFit/>
          </a:bodyPr>
          <a:lstStyle/>
          <a:p>
            <a:r>
              <a:rPr lang="fr-FR" sz="2400" dirty="0" smtClean="0"/>
              <a:t>- </a:t>
            </a:r>
            <a:r>
              <a:rPr lang="fr-FR" sz="2400" b="1" dirty="0" smtClean="0">
                <a:solidFill>
                  <a:schemeClr val="accent1"/>
                </a:solidFill>
              </a:rPr>
              <a:t>30 %</a:t>
            </a:r>
            <a:r>
              <a:rPr lang="fr-FR" sz="2400" dirty="0" smtClean="0"/>
              <a:t> des déchets proviennent des blocs opératoires</a:t>
            </a:r>
            <a:endParaRPr lang="fr-FR" sz="2400" dirty="0"/>
          </a:p>
        </p:txBody>
      </p:sp>
    </p:spTree>
    <p:extLst>
      <p:ext uri="{BB962C8B-B14F-4D97-AF65-F5344CB8AC3E}">
        <p14:creationId xmlns:p14="http://schemas.microsoft.com/office/powerpoint/2010/main" val="41554654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noFill/>
        </p:spPr>
        <p:txBody>
          <a:bodyPr/>
          <a:lstStyle/>
          <a:p>
            <a:r>
              <a:rPr lang="fr-FR" dirty="0" smtClean="0">
                <a:solidFill>
                  <a:schemeClr val="accent1"/>
                </a:solidFill>
                <a:latin typeface="Aharoni" panose="02010803020104030203" pitchFamily="2" charset="-79"/>
                <a:cs typeface="Aharoni" panose="02010803020104030203" pitchFamily="2" charset="-79"/>
              </a:rPr>
              <a:t>État des </a:t>
            </a:r>
            <a:r>
              <a:rPr lang="fr-FR" dirty="0">
                <a:solidFill>
                  <a:schemeClr val="accent1"/>
                </a:solidFill>
                <a:latin typeface="Aharoni" panose="02010803020104030203" pitchFamily="2" charset="-79"/>
                <a:cs typeface="Aharoni" panose="02010803020104030203" pitchFamily="2" charset="-79"/>
              </a:rPr>
              <a:t>lieux</a:t>
            </a:r>
            <a:endParaRPr lang="fr-FR" dirty="0"/>
          </a:p>
        </p:txBody>
      </p:sp>
      <p:sp>
        <p:nvSpPr>
          <p:cNvPr id="5" name="Espace réservé du contenu 4"/>
          <p:cNvSpPr>
            <a:spLocks noGrp="1"/>
          </p:cNvSpPr>
          <p:nvPr>
            <p:ph idx="1"/>
          </p:nvPr>
        </p:nvSpPr>
        <p:spPr>
          <a:xfrm>
            <a:off x="683568" y="587433"/>
            <a:ext cx="7520940" cy="2520280"/>
          </a:xfrm>
        </p:spPr>
        <p:txBody>
          <a:bodyPr>
            <a:noAutofit/>
          </a:bodyPr>
          <a:lstStyle/>
          <a:p>
            <a:r>
              <a:rPr lang="fr-FR" sz="2400" dirty="0" smtClean="0"/>
              <a:t> </a:t>
            </a:r>
          </a:p>
          <a:p>
            <a:endParaRPr lang="fr-FR" sz="2400" dirty="0"/>
          </a:p>
          <a:p>
            <a:endParaRPr lang="fr-FR" sz="2400" dirty="0" smtClean="0"/>
          </a:p>
          <a:p>
            <a:endParaRPr lang="fr-FR" sz="2400" dirty="0"/>
          </a:p>
          <a:p>
            <a:r>
              <a:rPr lang="fr-FR" sz="2400" dirty="0" smtClean="0"/>
              <a:t>- diffusion d’un </a:t>
            </a:r>
            <a:r>
              <a:rPr lang="fr-FR" sz="2400" dirty="0" smtClean="0">
                <a:solidFill>
                  <a:schemeClr val="accent1"/>
                </a:solidFill>
              </a:rPr>
              <a:t>questionnaire</a:t>
            </a:r>
            <a:r>
              <a:rPr lang="fr-FR" sz="2400" dirty="0" smtClean="0"/>
              <a:t> au sein des blocs opératoires</a:t>
            </a:r>
            <a:endParaRPr lang="fr-FR" sz="2400" dirty="0"/>
          </a:p>
        </p:txBody>
      </p:sp>
    </p:spTree>
    <p:extLst>
      <p:ext uri="{BB962C8B-B14F-4D97-AF65-F5344CB8AC3E}">
        <p14:creationId xmlns:p14="http://schemas.microsoft.com/office/powerpoint/2010/main" val="25855447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1"/>
                </a:solidFill>
                <a:latin typeface="Aharoni" panose="02010803020104030203" pitchFamily="2" charset="-79"/>
                <a:cs typeface="Aharoni" panose="02010803020104030203" pitchFamily="2" charset="-79"/>
              </a:rPr>
              <a:t>État des lieux</a:t>
            </a:r>
            <a:endParaRPr lang="fr-FR" dirty="0">
              <a:solidFill>
                <a:schemeClr val="accent1"/>
              </a:solidFill>
              <a:latin typeface="Aharoni" panose="02010803020104030203" pitchFamily="2" charset="-79"/>
              <a:cs typeface="Aharoni" panose="02010803020104030203" pitchFamily="2" charset="-79"/>
            </a:endParaRPr>
          </a:p>
        </p:txBody>
      </p:sp>
      <p:pic>
        <p:nvPicPr>
          <p:cNvPr id="4" name="Picture 2" descr="C:\Users\ferond\Pictures\conclusion enquete.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90" t="17999"/>
          <a:stretch/>
        </p:blipFill>
        <p:spPr bwMode="auto">
          <a:xfrm>
            <a:off x="1699138" y="1100138"/>
            <a:ext cx="5767949" cy="3579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5888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404664"/>
            <a:ext cx="7520940" cy="45719"/>
          </a:xfrm>
        </p:spPr>
        <p:txBody>
          <a:bodyPr/>
          <a:lstStyle/>
          <a:p>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499081060"/>
              </p:ext>
            </p:extLst>
          </p:nvPr>
        </p:nvGraphicFramePr>
        <p:xfrm>
          <a:off x="827584" y="116632"/>
          <a:ext cx="7520940"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4587204"/>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ngles">
  <a:themeElements>
    <a:clrScheme name="Sillage">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1210</TotalTime>
  <Words>1610</Words>
  <Application>Microsoft Office PowerPoint</Application>
  <PresentationFormat>Affichage à l'écran (4:3)</PresentationFormat>
  <Paragraphs>205</Paragraphs>
  <Slides>38</Slides>
  <Notes>24</Notes>
  <HiddenSlides>0</HiddenSlides>
  <MMClips>0</MMClips>
  <ScaleCrop>false</ScaleCrop>
  <HeadingPairs>
    <vt:vector size="8" baseType="variant">
      <vt:variant>
        <vt:lpstr>Polices utilisées</vt:lpstr>
      </vt:variant>
      <vt:variant>
        <vt:i4>7</vt:i4>
      </vt:variant>
      <vt:variant>
        <vt:lpstr>Thème</vt:lpstr>
      </vt:variant>
      <vt:variant>
        <vt:i4>2</vt:i4>
      </vt:variant>
      <vt:variant>
        <vt:lpstr>Serveurs OLE incorporés</vt:lpstr>
      </vt:variant>
      <vt:variant>
        <vt:i4>1</vt:i4>
      </vt:variant>
      <vt:variant>
        <vt:lpstr>Titres des diapositives</vt:lpstr>
      </vt:variant>
      <vt:variant>
        <vt:i4>38</vt:i4>
      </vt:variant>
    </vt:vector>
  </HeadingPairs>
  <TitlesOfParts>
    <vt:vector size="48" baseType="lpstr">
      <vt:lpstr>Aharoni</vt:lpstr>
      <vt:lpstr>Arial</vt:lpstr>
      <vt:lpstr>Calibri</vt:lpstr>
      <vt:lpstr>Franklin Gothic Book</vt:lpstr>
      <vt:lpstr>Franklin Gothic Medium</vt:lpstr>
      <vt:lpstr>Tunga</vt:lpstr>
      <vt:lpstr>Wingdings</vt:lpstr>
      <vt:lpstr>1_Modèle par défaut</vt:lpstr>
      <vt:lpstr>Angles</vt:lpstr>
      <vt:lpstr>Document</vt:lpstr>
      <vt:lpstr>Green Bloc </vt:lpstr>
      <vt:lpstr>Contexte règlementaire</vt:lpstr>
      <vt:lpstr>NAISSANCE DE LA GREEN TEAM</vt:lpstr>
      <vt:lpstr>État des lieux</vt:lpstr>
      <vt:lpstr>Présentation PowerPoint</vt:lpstr>
      <vt:lpstr>État des lieux</vt:lpstr>
      <vt:lpstr>État des lieux</vt:lpstr>
      <vt:lpstr>État des lieux</vt:lpstr>
      <vt:lpstr>Présentation PowerPoint</vt:lpstr>
      <vt:lpstr>Présentation PowerPoint</vt:lpstr>
      <vt:lpstr>Présentation PowerPoint</vt:lpstr>
      <vt:lpstr>Présentation PowerPoint</vt:lpstr>
      <vt:lpstr>Présentation PowerPoint</vt:lpstr>
      <vt:lpstr>C’est quoi les déchets?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Revalorisation  et recyclage des déchets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vt:lpstr>
      <vt:lpstr>Merci à tous </vt:lpstr>
    </vt:vector>
  </TitlesOfParts>
  <Company>HUS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Bloc</dc:title>
  <dc:creator>FRANCK Anne</dc:creator>
  <cp:lastModifiedBy>Emmanuel WIEDEMANN</cp:lastModifiedBy>
  <cp:revision>211</cp:revision>
  <cp:lastPrinted>2019-10-06T12:09:25Z</cp:lastPrinted>
  <dcterms:created xsi:type="dcterms:W3CDTF">2019-09-09T12:43:53Z</dcterms:created>
  <dcterms:modified xsi:type="dcterms:W3CDTF">2019-10-08T22:42:03Z</dcterms:modified>
</cp:coreProperties>
</file>